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diagrams/data1.xml" ContentType="application/vnd.openxmlformats-officedocument.drawingml.diagramData+xml"/>
  <Override PartName="/ppt/slideLayouts/slideLayout14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7"/>
  </p:notesMasterIdLst>
  <p:handoutMasterIdLst>
    <p:handoutMasterId r:id="rId78"/>
  </p:handoutMasterIdLst>
  <p:sldIdLst>
    <p:sldId id="256" r:id="rId5"/>
    <p:sldId id="313" r:id="rId6"/>
    <p:sldId id="413" r:id="rId7"/>
    <p:sldId id="371" r:id="rId8"/>
    <p:sldId id="373" r:id="rId9"/>
    <p:sldId id="369" r:id="rId10"/>
    <p:sldId id="264" r:id="rId11"/>
    <p:sldId id="386" r:id="rId12"/>
    <p:sldId id="388" r:id="rId13"/>
    <p:sldId id="398" r:id="rId14"/>
    <p:sldId id="387" r:id="rId15"/>
    <p:sldId id="389" r:id="rId16"/>
    <p:sldId id="390" r:id="rId17"/>
    <p:sldId id="380" r:id="rId18"/>
    <p:sldId id="391" r:id="rId19"/>
    <p:sldId id="392" r:id="rId20"/>
    <p:sldId id="463" r:id="rId21"/>
    <p:sldId id="468" r:id="rId22"/>
    <p:sldId id="464" r:id="rId23"/>
    <p:sldId id="465" r:id="rId24"/>
    <p:sldId id="466" r:id="rId25"/>
    <p:sldId id="467" r:id="rId26"/>
    <p:sldId id="400" r:id="rId27"/>
    <p:sldId id="394" r:id="rId28"/>
    <p:sldId id="395" r:id="rId29"/>
    <p:sldId id="396" r:id="rId30"/>
    <p:sldId id="399" r:id="rId31"/>
    <p:sldId id="416" r:id="rId32"/>
    <p:sldId id="415" r:id="rId33"/>
    <p:sldId id="417" r:id="rId34"/>
    <p:sldId id="418" r:id="rId35"/>
    <p:sldId id="419" r:id="rId36"/>
    <p:sldId id="420" r:id="rId37"/>
    <p:sldId id="421" r:id="rId38"/>
    <p:sldId id="414" r:id="rId39"/>
    <p:sldId id="422" r:id="rId40"/>
    <p:sldId id="425" r:id="rId41"/>
    <p:sldId id="426" r:id="rId42"/>
    <p:sldId id="427" r:id="rId43"/>
    <p:sldId id="428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443" r:id="rId58"/>
    <p:sldId id="446" r:id="rId59"/>
    <p:sldId id="447" r:id="rId60"/>
    <p:sldId id="445" r:id="rId61"/>
    <p:sldId id="448" r:id="rId62"/>
    <p:sldId id="449" r:id="rId63"/>
    <p:sldId id="450" r:id="rId64"/>
    <p:sldId id="451" r:id="rId65"/>
    <p:sldId id="452" r:id="rId66"/>
    <p:sldId id="453" r:id="rId67"/>
    <p:sldId id="454" r:id="rId68"/>
    <p:sldId id="455" r:id="rId69"/>
    <p:sldId id="456" r:id="rId70"/>
    <p:sldId id="457" r:id="rId71"/>
    <p:sldId id="402" r:id="rId72"/>
    <p:sldId id="403" r:id="rId73"/>
    <p:sldId id="409" r:id="rId74"/>
    <p:sldId id="462" r:id="rId75"/>
    <p:sldId id="469" r:id="rId7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llett, Jack" initials="TJ" lastIdx="1" clrIdx="0">
    <p:extLst>
      <p:ext uri="{19B8F6BF-5375-455C-9EA6-DF929625EA0E}">
        <p15:presenceInfo xmlns:p15="http://schemas.microsoft.com/office/powerpoint/2012/main" userId="S::Jack.Tillett@wsp.com::380b8d74-5717-4841-98cb-93b6f39e87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31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8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F6AF0-A9A4-4008-8FC2-3CB206F3EF01}" type="doc">
      <dgm:prSet loTypeId="urn:microsoft.com/office/officeart/2005/8/layout/pictureOrgChart+Icon" loCatId="hierarchy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056E2E49-8583-4524-8A37-F30843EE2F08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6">
              <a:lumMod val="90000"/>
            </a:schemeClr>
          </a:solidFill>
        </a:ln>
      </dgm:spPr>
      <dgm:t>
        <a:bodyPr/>
        <a:lstStyle/>
        <a:p>
          <a:r>
            <a:rPr lang="en-GB" sz="1200" b="1" dirty="0"/>
            <a:t>Anna Ferguson</a:t>
          </a:r>
        </a:p>
        <a:p>
          <a:r>
            <a:rPr lang="en-GB" sz="1000" i="1" dirty="0"/>
            <a:t>Power Systems </a:t>
          </a:r>
          <a:br>
            <a:rPr lang="en-GB" sz="1000" i="1" dirty="0"/>
          </a:br>
          <a:r>
            <a:rPr lang="en-GB" sz="1000" i="1" dirty="0"/>
            <a:t>Sector Lead </a:t>
          </a:r>
          <a:r>
            <a:rPr lang="en-GB" sz="1200" i="1" dirty="0"/>
            <a:t> </a:t>
          </a:r>
        </a:p>
      </dgm:t>
    </dgm:pt>
    <dgm:pt modelId="{DD27CC55-42CC-41FB-A5C1-6462808DBEB5}" type="parTrans" cxnId="{4D20E915-B24D-4629-877D-8FFA775F0F6A}">
      <dgm:prSet/>
      <dgm:spPr/>
      <dgm:t>
        <a:bodyPr/>
        <a:lstStyle/>
        <a:p>
          <a:endParaRPr lang="en-GB"/>
        </a:p>
      </dgm:t>
    </dgm:pt>
    <dgm:pt modelId="{DD8155D8-3C09-4C24-8C7D-A75D3EEEC399}" type="sibTrans" cxnId="{4D20E915-B24D-4629-877D-8FFA775F0F6A}">
      <dgm:prSet/>
      <dgm:spPr/>
      <dgm:t>
        <a:bodyPr/>
        <a:lstStyle/>
        <a:p>
          <a:endParaRPr lang="en-GB"/>
        </a:p>
      </dgm:t>
    </dgm:pt>
    <dgm:pt modelId="{9947E49C-D9E3-4A17-BF91-70BF27F5814D}">
      <dgm:prSet phldrT="[Text]" custT="1"/>
      <dgm:spPr>
        <a:solidFill>
          <a:srgbClr val="D8E6F0">
            <a:lumMod val="75000"/>
          </a:srgbClr>
        </a:solidFill>
        <a:ln w="19050" cap="flat" cmpd="sng" algn="ctr">
          <a:solidFill>
            <a:srgbClr val="EFECEA">
              <a:lumMod val="90000"/>
            </a:srgbClr>
          </a:solidFill>
          <a:prstDash val="solid"/>
          <a:miter lim="800000"/>
        </a:ln>
        <a:effectLst/>
      </dgm:spPr>
      <dgm:t>
        <a:bodyPr spcFirstLastPara="0" vert="horz" wrap="square" lIns="667882" tIns="7620" rIns="7620" bIns="7620" numCol="1" spcCol="1270" anchor="ctr" anchorCtr="0"/>
        <a:lstStyle/>
        <a:p>
          <a:r>
            <a:rPr lang="en-GB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Jack Tillett</a:t>
          </a:r>
        </a:p>
        <a:p>
          <a: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Graduate Power </a:t>
          </a:r>
          <a:b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</a:br>
          <a: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Systems Engineer</a:t>
          </a:r>
          <a:endParaRPr lang="en-GB" sz="600" b="0" i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2EE4FD9-62BB-482E-A9A8-31057B5B787B}" type="parTrans" cxnId="{8ABE7AC4-0D19-4E13-A3A6-2E03E4D04305}">
      <dgm:prSet/>
      <dgm:spPr/>
      <dgm:t>
        <a:bodyPr/>
        <a:lstStyle/>
        <a:p>
          <a:endParaRPr lang="en-GB"/>
        </a:p>
      </dgm:t>
    </dgm:pt>
    <dgm:pt modelId="{5C247F27-100F-4F51-8FF7-C275DE2E9E41}" type="sibTrans" cxnId="{8ABE7AC4-0D19-4E13-A3A6-2E03E4D04305}">
      <dgm:prSet/>
      <dgm:spPr/>
      <dgm:t>
        <a:bodyPr/>
        <a:lstStyle/>
        <a:p>
          <a:endParaRPr lang="en-GB"/>
        </a:p>
      </dgm:t>
    </dgm:pt>
    <dgm:pt modelId="{E539126F-1E64-4D6F-B184-9B8C8ED50ED9}" type="asst">
      <dgm:prSet phldrT="[Text]" custT="1"/>
      <dgm:spPr>
        <a:solidFill>
          <a:srgbClr val="D8E6F0">
            <a:lumMod val="75000"/>
          </a:srgbClr>
        </a:solidFill>
        <a:ln w="19050" cap="flat" cmpd="sng" algn="ctr">
          <a:solidFill>
            <a:srgbClr val="EFECEA">
              <a:lumMod val="90000"/>
            </a:srgbClr>
          </a:solidFill>
          <a:prstDash val="solid"/>
          <a:miter lim="800000"/>
        </a:ln>
        <a:effectLst/>
      </dgm:spPr>
      <dgm:t>
        <a:bodyPr spcFirstLastPara="0" vert="horz" wrap="square" lIns="667882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Adam Maloyd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Project Manager</a:t>
          </a:r>
        </a:p>
      </dgm:t>
    </dgm:pt>
    <dgm:pt modelId="{6D1B9BF1-CF4E-4188-9BEF-1B4C7DF26114}" type="sibTrans" cxnId="{8A8EB9EC-F5C7-4C16-86A5-1C4D56A8419B}">
      <dgm:prSet/>
      <dgm:spPr/>
      <dgm:t>
        <a:bodyPr/>
        <a:lstStyle/>
        <a:p>
          <a:endParaRPr lang="en-GB"/>
        </a:p>
      </dgm:t>
    </dgm:pt>
    <dgm:pt modelId="{FF2D7FDC-6431-495D-B328-D6A4EEDA6CE7}" type="parTrans" cxnId="{8A8EB9EC-F5C7-4C16-86A5-1C4D56A8419B}">
      <dgm:prSet/>
      <dgm:spPr/>
      <dgm:t>
        <a:bodyPr/>
        <a:lstStyle/>
        <a:p>
          <a:endParaRPr lang="en-GB"/>
        </a:p>
      </dgm:t>
    </dgm:pt>
    <dgm:pt modelId="{5716029B-7327-4887-A896-F9B785D67977}" type="pres">
      <dgm:prSet presAssocID="{697F6AF0-A9A4-4008-8FC2-3CB206F3EF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3617C9-2AEB-4641-97D8-AD1849E23CFE}" type="pres">
      <dgm:prSet presAssocID="{056E2E49-8583-4524-8A37-F30843EE2F08}" presName="hierRoot1" presStyleCnt="0">
        <dgm:presLayoutVars>
          <dgm:hierBranch val="init"/>
        </dgm:presLayoutVars>
      </dgm:prSet>
      <dgm:spPr/>
    </dgm:pt>
    <dgm:pt modelId="{FB9F4FCD-4968-442D-A09F-E67EAFC838DD}" type="pres">
      <dgm:prSet presAssocID="{056E2E49-8583-4524-8A37-F30843EE2F08}" presName="rootComposite1" presStyleCnt="0"/>
      <dgm:spPr/>
    </dgm:pt>
    <dgm:pt modelId="{6514F13A-2613-4F3C-9EE9-81DBD077DBC2}" type="pres">
      <dgm:prSet presAssocID="{056E2E49-8583-4524-8A37-F30843EE2F08}" presName="rootText1" presStyleLbl="node0" presStyleIdx="0" presStyleCnt="1">
        <dgm:presLayoutVars>
          <dgm:chPref val="3"/>
        </dgm:presLayoutVars>
      </dgm:prSet>
      <dgm:spPr/>
    </dgm:pt>
    <dgm:pt modelId="{559B2C00-B52F-4AF3-9179-5808922C65FA}" type="pres">
      <dgm:prSet presAssocID="{056E2E49-8583-4524-8A37-F30843EE2F08}" presName="rootPict1" presStyleLbl="align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226E95E-F9A2-4482-A429-67AAB39B88DF}" type="pres">
      <dgm:prSet presAssocID="{056E2E49-8583-4524-8A37-F30843EE2F08}" presName="rootConnector1" presStyleLbl="node1" presStyleIdx="0" presStyleCnt="0"/>
      <dgm:spPr/>
    </dgm:pt>
    <dgm:pt modelId="{7E12A57A-A41C-465D-A8C1-106FE624F320}" type="pres">
      <dgm:prSet presAssocID="{056E2E49-8583-4524-8A37-F30843EE2F08}" presName="hierChild2" presStyleCnt="0"/>
      <dgm:spPr/>
    </dgm:pt>
    <dgm:pt modelId="{B0E9BFE6-BC62-4670-A6C7-526DF19B0CA0}" type="pres">
      <dgm:prSet presAssocID="{42EE4FD9-62BB-482E-A9A8-31057B5B787B}" presName="Name37" presStyleLbl="parChTrans1D2" presStyleIdx="0" presStyleCnt="2"/>
      <dgm:spPr/>
    </dgm:pt>
    <dgm:pt modelId="{7D6C4B0F-5DAA-43FC-8787-B720CCE874C7}" type="pres">
      <dgm:prSet presAssocID="{9947E49C-D9E3-4A17-BF91-70BF27F5814D}" presName="hierRoot2" presStyleCnt="0">
        <dgm:presLayoutVars>
          <dgm:hierBranch val="init"/>
        </dgm:presLayoutVars>
      </dgm:prSet>
      <dgm:spPr/>
    </dgm:pt>
    <dgm:pt modelId="{912C93E1-4D5D-4AC3-9E26-ED66250BD618}" type="pres">
      <dgm:prSet presAssocID="{9947E49C-D9E3-4A17-BF91-70BF27F5814D}" presName="rootComposite" presStyleCnt="0"/>
      <dgm:spPr/>
    </dgm:pt>
    <dgm:pt modelId="{5000174E-81E6-44A8-992C-D649002B3A61}" type="pres">
      <dgm:prSet presAssocID="{9947E49C-D9E3-4A17-BF91-70BF27F5814D}" presName="rootText" presStyleLbl="node2" presStyleIdx="0" presStyleCnt="1">
        <dgm:presLayoutVars>
          <dgm:chPref val="3"/>
        </dgm:presLayoutVars>
      </dgm:prSet>
      <dgm:spPr>
        <a:xfrm>
          <a:off x="414" y="2897868"/>
          <a:ext cx="1803057" cy="901528"/>
        </a:xfrm>
        <a:prstGeom prst="rect">
          <a:avLst/>
        </a:prstGeom>
      </dgm:spPr>
    </dgm:pt>
    <dgm:pt modelId="{F63F4F8B-D64F-4551-8325-E2AA52376F8E}" type="pres">
      <dgm:prSet presAssocID="{9947E49C-D9E3-4A17-BF91-70BF27F5814D}" presName="rootPict" presStyleLbl="align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ADE0D8D-3C45-4142-BC74-EBE011271BD4}" type="pres">
      <dgm:prSet presAssocID="{9947E49C-D9E3-4A17-BF91-70BF27F5814D}" presName="rootConnector" presStyleLbl="node2" presStyleIdx="0" presStyleCnt="1"/>
      <dgm:spPr/>
    </dgm:pt>
    <dgm:pt modelId="{2BD6F3F5-EB0B-4298-91A2-F6B8BF424089}" type="pres">
      <dgm:prSet presAssocID="{9947E49C-D9E3-4A17-BF91-70BF27F5814D}" presName="hierChild4" presStyleCnt="0"/>
      <dgm:spPr/>
    </dgm:pt>
    <dgm:pt modelId="{35B07AF0-7E9B-4FE6-B99C-F8658220111F}" type="pres">
      <dgm:prSet presAssocID="{9947E49C-D9E3-4A17-BF91-70BF27F5814D}" presName="hierChild5" presStyleCnt="0"/>
      <dgm:spPr/>
    </dgm:pt>
    <dgm:pt modelId="{3E76B2A5-4CFF-44DB-A196-7F0BDAC08A97}" type="pres">
      <dgm:prSet presAssocID="{056E2E49-8583-4524-8A37-F30843EE2F08}" presName="hierChild3" presStyleCnt="0"/>
      <dgm:spPr/>
    </dgm:pt>
    <dgm:pt modelId="{8E579AA7-694C-4F18-88F3-413828D5E0FC}" type="pres">
      <dgm:prSet presAssocID="{FF2D7FDC-6431-495D-B328-D6A4EEDA6CE7}" presName="Name111" presStyleLbl="parChTrans1D2" presStyleIdx="1" presStyleCnt="2"/>
      <dgm:spPr/>
    </dgm:pt>
    <dgm:pt modelId="{36006DFC-ED9F-47A4-A5FC-E5086F47EFB7}" type="pres">
      <dgm:prSet presAssocID="{E539126F-1E64-4D6F-B184-9B8C8ED50ED9}" presName="hierRoot3" presStyleCnt="0">
        <dgm:presLayoutVars>
          <dgm:hierBranch val="init"/>
        </dgm:presLayoutVars>
      </dgm:prSet>
      <dgm:spPr/>
    </dgm:pt>
    <dgm:pt modelId="{C511FE1B-562A-492F-A763-462797B55D51}" type="pres">
      <dgm:prSet presAssocID="{E539126F-1E64-4D6F-B184-9B8C8ED50ED9}" presName="rootComposite3" presStyleCnt="0"/>
      <dgm:spPr/>
    </dgm:pt>
    <dgm:pt modelId="{610F4984-6A98-49FF-8E64-79CD10E36BBB}" type="pres">
      <dgm:prSet presAssocID="{E539126F-1E64-4D6F-B184-9B8C8ED50ED9}" presName="rootText3" presStyleLbl="asst1" presStyleIdx="0" presStyleCnt="1" custLinFactNeighborX="-1027">
        <dgm:presLayoutVars>
          <dgm:chPref val="3"/>
        </dgm:presLayoutVars>
      </dgm:prSet>
      <dgm:spPr>
        <a:xfrm>
          <a:off x="1091263" y="1617697"/>
          <a:ext cx="1803057" cy="901528"/>
        </a:xfrm>
        <a:prstGeom prst="rect">
          <a:avLst/>
        </a:prstGeom>
      </dgm:spPr>
    </dgm:pt>
    <dgm:pt modelId="{6A974BDB-5124-4F55-A875-D5FC395724B0}" type="pres">
      <dgm:prSet presAssocID="{E539126F-1E64-4D6F-B184-9B8C8ED50ED9}" presName="rootPict3" presStyleLbl="align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A1E63E0-6FE3-4256-AFBB-E412B16E380E}" type="pres">
      <dgm:prSet presAssocID="{E539126F-1E64-4D6F-B184-9B8C8ED50ED9}" presName="rootConnector3" presStyleLbl="asst1" presStyleIdx="0" presStyleCnt="1"/>
      <dgm:spPr/>
    </dgm:pt>
    <dgm:pt modelId="{DF5251D5-D6F4-4BD9-8CDA-448C43A7ED25}" type="pres">
      <dgm:prSet presAssocID="{E539126F-1E64-4D6F-B184-9B8C8ED50ED9}" presName="hierChild6" presStyleCnt="0"/>
      <dgm:spPr/>
    </dgm:pt>
    <dgm:pt modelId="{4D525E79-4D79-4052-8682-6873DFF08D06}" type="pres">
      <dgm:prSet presAssocID="{E539126F-1E64-4D6F-B184-9B8C8ED50ED9}" presName="hierChild7" presStyleCnt="0"/>
      <dgm:spPr/>
    </dgm:pt>
  </dgm:ptLst>
  <dgm:cxnLst>
    <dgm:cxn modelId="{4D20E915-B24D-4629-877D-8FFA775F0F6A}" srcId="{697F6AF0-A9A4-4008-8FC2-3CB206F3EF01}" destId="{056E2E49-8583-4524-8A37-F30843EE2F08}" srcOrd="0" destOrd="0" parTransId="{DD27CC55-42CC-41FB-A5C1-6462808DBEB5}" sibTransId="{DD8155D8-3C09-4C24-8C7D-A75D3EEEC399}"/>
    <dgm:cxn modelId="{8A14EB22-BB64-439B-BF4C-BA4564BEFB96}" type="presOf" srcId="{FF2D7FDC-6431-495D-B328-D6A4EEDA6CE7}" destId="{8E579AA7-694C-4F18-88F3-413828D5E0FC}" srcOrd="0" destOrd="0" presId="urn:microsoft.com/office/officeart/2005/8/layout/pictureOrgChart+Icon"/>
    <dgm:cxn modelId="{E078AC3F-B8B2-494D-91EE-A7FB56E8F40F}" type="presOf" srcId="{056E2E49-8583-4524-8A37-F30843EE2F08}" destId="{6514F13A-2613-4F3C-9EE9-81DBD077DBC2}" srcOrd="0" destOrd="0" presId="urn:microsoft.com/office/officeart/2005/8/layout/pictureOrgChart+Icon"/>
    <dgm:cxn modelId="{7F00CE43-4488-4F74-9A02-83DBE18C6FAF}" type="presOf" srcId="{E539126F-1E64-4D6F-B184-9B8C8ED50ED9}" destId="{610F4984-6A98-49FF-8E64-79CD10E36BBB}" srcOrd="0" destOrd="0" presId="urn:microsoft.com/office/officeart/2005/8/layout/pictureOrgChart+Icon"/>
    <dgm:cxn modelId="{4A9C286A-5A24-4B5D-85CC-D39EB78DA732}" type="presOf" srcId="{E539126F-1E64-4D6F-B184-9B8C8ED50ED9}" destId="{EA1E63E0-6FE3-4256-AFBB-E412B16E380E}" srcOrd="1" destOrd="0" presId="urn:microsoft.com/office/officeart/2005/8/layout/pictureOrgChart+Icon"/>
    <dgm:cxn modelId="{CB97FE87-958B-43B0-B2F7-CD49718EE9AE}" type="presOf" srcId="{42EE4FD9-62BB-482E-A9A8-31057B5B787B}" destId="{B0E9BFE6-BC62-4670-A6C7-526DF19B0CA0}" srcOrd="0" destOrd="0" presId="urn:microsoft.com/office/officeart/2005/8/layout/pictureOrgChart+Icon"/>
    <dgm:cxn modelId="{9282C193-3B30-4126-9B7E-1B0D98CB22EC}" type="presOf" srcId="{056E2E49-8583-4524-8A37-F30843EE2F08}" destId="{7226E95E-F9A2-4482-A429-67AAB39B88DF}" srcOrd="1" destOrd="0" presId="urn:microsoft.com/office/officeart/2005/8/layout/pictureOrgChart+Icon"/>
    <dgm:cxn modelId="{4995C195-1E6A-4CA5-9CF9-AF7C9F16212F}" type="presOf" srcId="{9947E49C-D9E3-4A17-BF91-70BF27F5814D}" destId="{5ADE0D8D-3C45-4142-BC74-EBE011271BD4}" srcOrd="1" destOrd="0" presId="urn:microsoft.com/office/officeart/2005/8/layout/pictureOrgChart+Icon"/>
    <dgm:cxn modelId="{A0CC9BAC-2E44-4DC9-A5CF-2FECA16CEDD1}" type="presOf" srcId="{9947E49C-D9E3-4A17-BF91-70BF27F5814D}" destId="{5000174E-81E6-44A8-992C-D649002B3A61}" srcOrd="0" destOrd="0" presId="urn:microsoft.com/office/officeart/2005/8/layout/pictureOrgChart+Icon"/>
    <dgm:cxn modelId="{8ABE7AC4-0D19-4E13-A3A6-2E03E4D04305}" srcId="{056E2E49-8583-4524-8A37-F30843EE2F08}" destId="{9947E49C-D9E3-4A17-BF91-70BF27F5814D}" srcOrd="1" destOrd="0" parTransId="{42EE4FD9-62BB-482E-A9A8-31057B5B787B}" sibTransId="{5C247F27-100F-4F51-8FF7-C275DE2E9E41}"/>
    <dgm:cxn modelId="{7C1C61DB-CF35-49CC-90B8-8A2AF205DDB9}" type="presOf" srcId="{697F6AF0-A9A4-4008-8FC2-3CB206F3EF01}" destId="{5716029B-7327-4887-A896-F9B785D67977}" srcOrd="0" destOrd="0" presId="urn:microsoft.com/office/officeart/2005/8/layout/pictureOrgChart+Icon"/>
    <dgm:cxn modelId="{8A8EB9EC-F5C7-4C16-86A5-1C4D56A8419B}" srcId="{056E2E49-8583-4524-8A37-F30843EE2F08}" destId="{E539126F-1E64-4D6F-B184-9B8C8ED50ED9}" srcOrd="0" destOrd="0" parTransId="{FF2D7FDC-6431-495D-B328-D6A4EEDA6CE7}" sibTransId="{6D1B9BF1-CF4E-4188-9BEF-1B4C7DF26114}"/>
    <dgm:cxn modelId="{DCB622AE-05A6-4601-B288-213BC32290FB}" type="presParOf" srcId="{5716029B-7327-4887-A896-F9B785D67977}" destId="{C93617C9-2AEB-4641-97D8-AD1849E23CFE}" srcOrd="0" destOrd="0" presId="urn:microsoft.com/office/officeart/2005/8/layout/pictureOrgChart+Icon"/>
    <dgm:cxn modelId="{8AA4058E-DFA8-45C1-A598-C396F84FEFB1}" type="presParOf" srcId="{C93617C9-2AEB-4641-97D8-AD1849E23CFE}" destId="{FB9F4FCD-4968-442D-A09F-E67EAFC838DD}" srcOrd="0" destOrd="0" presId="urn:microsoft.com/office/officeart/2005/8/layout/pictureOrgChart+Icon"/>
    <dgm:cxn modelId="{79D3598B-35DC-4586-83E0-74FA7CB2D45C}" type="presParOf" srcId="{FB9F4FCD-4968-442D-A09F-E67EAFC838DD}" destId="{6514F13A-2613-4F3C-9EE9-81DBD077DBC2}" srcOrd="0" destOrd="0" presId="urn:microsoft.com/office/officeart/2005/8/layout/pictureOrgChart+Icon"/>
    <dgm:cxn modelId="{1225C9BF-DDC9-4631-B20E-E4E86FD4028F}" type="presParOf" srcId="{FB9F4FCD-4968-442D-A09F-E67EAFC838DD}" destId="{559B2C00-B52F-4AF3-9179-5808922C65FA}" srcOrd="1" destOrd="0" presId="urn:microsoft.com/office/officeart/2005/8/layout/pictureOrgChart+Icon"/>
    <dgm:cxn modelId="{972043E9-A361-4BDA-A767-83E086F4D505}" type="presParOf" srcId="{FB9F4FCD-4968-442D-A09F-E67EAFC838DD}" destId="{7226E95E-F9A2-4482-A429-67AAB39B88DF}" srcOrd="2" destOrd="0" presId="urn:microsoft.com/office/officeart/2005/8/layout/pictureOrgChart+Icon"/>
    <dgm:cxn modelId="{DF6E1407-5C2D-400F-BE02-2EA1D62FD644}" type="presParOf" srcId="{C93617C9-2AEB-4641-97D8-AD1849E23CFE}" destId="{7E12A57A-A41C-465D-A8C1-106FE624F320}" srcOrd="1" destOrd="0" presId="urn:microsoft.com/office/officeart/2005/8/layout/pictureOrgChart+Icon"/>
    <dgm:cxn modelId="{09689DDB-6E93-4650-9B47-A3D738C31370}" type="presParOf" srcId="{7E12A57A-A41C-465D-A8C1-106FE624F320}" destId="{B0E9BFE6-BC62-4670-A6C7-526DF19B0CA0}" srcOrd="0" destOrd="0" presId="urn:microsoft.com/office/officeart/2005/8/layout/pictureOrgChart+Icon"/>
    <dgm:cxn modelId="{521B1629-E257-4E54-9EA2-E256E79D63C1}" type="presParOf" srcId="{7E12A57A-A41C-465D-A8C1-106FE624F320}" destId="{7D6C4B0F-5DAA-43FC-8787-B720CCE874C7}" srcOrd="1" destOrd="0" presId="urn:microsoft.com/office/officeart/2005/8/layout/pictureOrgChart+Icon"/>
    <dgm:cxn modelId="{4F9B1753-1E97-4B9E-A5D5-F12B5D96DA67}" type="presParOf" srcId="{7D6C4B0F-5DAA-43FC-8787-B720CCE874C7}" destId="{912C93E1-4D5D-4AC3-9E26-ED66250BD618}" srcOrd="0" destOrd="0" presId="urn:microsoft.com/office/officeart/2005/8/layout/pictureOrgChart+Icon"/>
    <dgm:cxn modelId="{15548260-6649-431C-918F-C6CAECCB7CDC}" type="presParOf" srcId="{912C93E1-4D5D-4AC3-9E26-ED66250BD618}" destId="{5000174E-81E6-44A8-992C-D649002B3A61}" srcOrd="0" destOrd="0" presId="urn:microsoft.com/office/officeart/2005/8/layout/pictureOrgChart+Icon"/>
    <dgm:cxn modelId="{8E56E3BF-0BB0-46BA-ABB8-B2185B392E35}" type="presParOf" srcId="{912C93E1-4D5D-4AC3-9E26-ED66250BD618}" destId="{F63F4F8B-D64F-4551-8325-E2AA52376F8E}" srcOrd="1" destOrd="0" presId="urn:microsoft.com/office/officeart/2005/8/layout/pictureOrgChart+Icon"/>
    <dgm:cxn modelId="{BD7E5E5B-D8A9-4B6F-83FB-392CECF1505A}" type="presParOf" srcId="{912C93E1-4D5D-4AC3-9E26-ED66250BD618}" destId="{5ADE0D8D-3C45-4142-BC74-EBE011271BD4}" srcOrd="2" destOrd="0" presId="urn:microsoft.com/office/officeart/2005/8/layout/pictureOrgChart+Icon"/>
    <dgm:cxn modelId="{C78D709B-2C6D-4025-A410-E2E524505AF8}" type="presParOf" srcId="{7D6C4B0F-5DAA-43FC-8787-B720CCE874C7}" destId="{2BD6F3F5-EB0B-4298-91A2-F6B8BF424089}" srcOrd="1" destOrd="0" presId="urn:microsoft.com/office/officeart/2005/8/layout/pictureOrgChart+Icon"/>
    <dgm:cxn modelId="{4A0CB410-C419-4442-8366-568F6BAE4614}" type="presParOf" srcId="{7D6C4B0F-5DAA-43FC-8787-B720CCE874C7}" destId="{35B07AF0-7E9B-4FE6-B99C-F8658220111F}" srcOrd="2" destOrd="0" presId="urn:microsoft.com/office/officeart/2005/8/layout/pictureOrgChart+Icon"/>
    <dgm:cxn modelId="{AAC145C6-4334-4365-8BEC-0ABD06FBE1FC}" type="presParOf" srcId="{C93617C9-2AEB-4641-97D8-AD1849E23CFE}" destId="{3E76B2A5-4CFF-44DB-A196-7F0BDAC08A97}" srcOrd="2" destOrd="0" presId="urn:microsoft.com/office/officeart/2005/8/layout/pictureOrgChart+Icon"/>
    <dgm:cxn modelId="{5A17966B-3E93-4B41-AE02-B7C338838571}" type="presParOf" srcId="{3E76B2A5-4CFF-44DB-A196-7F0BDAC08A97}" destId="{8E579AA7-694C-4F18-88F3-413828D5E0FC}" srcOrd="0" destOrd="0" presId="urn:microsoft.com/office/officeart/2005/8/layout/pictureOrgChart+Icon"/>
    <dgm:cxn modelId="{0091EF77-5780-4000-A568-34A957F9997D}" type="presParOf" srcId="{3E76B2A5-4CFF-44DB-A196-7F0BDAC08A97}" destId="{36006DFC-ED9F-47A4-A5FC-E5086F47EFB7}" srcOrd="1" destOrd="0" presId="urn:microsoft.com/office/officeart/2005/8/layout/pictureOrgChart+Icon"/>
    <dgm:cxn modelId="{4AD444D5-E840-4B7C-955A-C4DAD42D1E33}" type="presParOf" srcId="{36006DFC-ED9F-47A4-A5FC-E5086F47EFB7}" destId="{C511FE1B-562A-492F-A763-462797B55D51}" srcOrd="0" destOrd="0" presId="urn:microsoft.com/office/officeart/2005/8/layout/pictureOrgChart+Icon"/>
    <dgm:cxn modelId="{89A3D5F9-10FB-4D92-8C4F-03487E074074}" type="presParOf" srcId="{C511FE1B-562A-492F-A763-462797B55D51}" destId="{610F4984-6A98-49FF-8E64-79CD10E36BBB}" srcOrd="0" destOrd="0" presId="urn:microsoft.com/office/officeart/2005/8/layout/pictureOrgChart+Icon"/>
    <dgm:cxn modelId="{AF9A30C0-BA53-417E-86E7-68038C9471F5}" type="presParOf" srcId="{C511FE1B-562A-492F-A763-462797B55D51}" destId="{6A974BDB-5124-4F55-A875-D5FC395724B0}" srcOrd="1" destOrd="0" presId="urn:microsoft.com/office/officeart/2005/8/layout/pictureOrgChart+Icon"/>
    <dgm:cxn modelId="{0114C764-1691-4F2E-AC55-BDF0396D2358}" type="presParOf" srcId="{C511FE1B-562A-492F-A763-462797B55D51}" destId="{EA1E63E0-6FE3-4256-AFBB-E412B16E380E}" srcOrd="2" destOrd="0" presId="urn:microsoft.com/office/officeart/2005/8/layout/pictureOrgChart+Icon"/>
    <dgm:cxn modelId="{D80FF4EF-6C47-445B-B80F-7D6219F8D85E}" type="presParOf" srcId="{36006DFC-ED9F-47A4-A5FC-E5086F47EFB7}" destId="{DF5251D5-D6F4-4BD9-8CDA-448C43A7ED25}" srcOrd="1" destOrd="0" presId="urn:microsoft.com/office/officeart/2005/8/layout/pictureOrgChart+Icon"/>
    <dgm:cxn modelId="{1190081C-25F6-4556-B89D-A034592C862F}" type="presParOf" srcId="{36006DFC-ED9F-47A4-A5FC-E5086F47EFB7}" destId="{4D525E79-4D79-4052-8682-6873DFF08D06}" srcOrd="2" destOrd="0" presId="urn:microsoft.com/office/officeart/2005/8/layout/pictureOrgChart+Icon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79AA7-694C-4F18-88F3-413828D5E0FC}">
      <dsp:nvSpPr>
        <dsp:cNvPr id="0" name=""/>
        <dsp:cNvSpPr/>
      </dsp:nvSpPr>
      <dsp:spPr>
        <a:xfrm>
          <a:off x="4040284" y="1122471"/>
          <a:ext cx="258303" cy="1030793"/>
        </a:xfrm>
        <a:custGeom>
          <a:avLst/>
          <a:gdLst/>
          <a:ahLst/>
          <a:cxnLst/>
          <a:rect l="0" t="0" r="0" b="0"/>
          <a:pathLst>
            <a:path>
              <a:moveTo>
                <a:pt x="258303" y="0"/>
              </a:moveTo>
              <a:lnTo>
                <a:pt x="258303" y="1030793"/>
              </a:lnTo>
              <a:lnTo>
                <a:pt x="0" y="103079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9BFE6-BC62-4670-A6C7-526DF19B0CA0}">
      <dsp:nvSpPr>
        <dsp:cNvPr id="0" name=""/>
        <dsp:cNvSpPr/>
      </dsp:nvSpPr>
      <dsp:spPr>
        <a:xfrm>
          <a:off x="4252868" y="1122471"/>
          <a:ext cx="91440" cy="2061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158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4F13A-2613-4F3C-9EE9-81DBD077DBC2}">
      <dsp:nvSpPr>
        <dsp:cNvPr id="0" name=""/>
        <dsp:cNvSpPr/>
      </dsp:nvSpPr>
      <dsp:spPr>
        <a:xfrm>
          <a:off x="3178159" y="2043"/>
          <a:ext cx="2240856" cy="1120428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accent6">
              <a:lumMod val="9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051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Anna Ferguson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i="1" kern="1200" dirty="0"/>
            <a:t>Power Systems </a:t>
          </a:r>
          <a:br>
            <a:rPr lang="en-GB" sz="1000" i="1" kern="1200" dirty="0"/>
          </a:br>
          <a:r>
            <a:rPr lang="en-GB" sz="1000" i="1" kern="1200" dirty="0"/>
            <a:t>Sector Lead </a:t>
          </a:r>
          <a:r>
            <a:rPr lang="en-GB" sz="1200" i="1" kern="1200" dirty="0"/>
            <a:t> </a:t>
          </a:r>
        </a:p>
      </dsp:txBody>
      <dsp:txXfrm>
        <a:off x="3178159" y="2043"/>
        <a:ext cx="2240856" cy="1120428"/>
      </dsp:txXfrm>
    </dsp:sp>
    <dsp:sp modelId="{559B2C00-B52F-4AF3-9179-5808922C65FA}">
      <dsp:nvSpPr>
        <dsp:cNvPr id="0" name=""/>
        <dsp:cNvSpPr/>
      </dsp:nvSpPr>
      <dsp:spPr>
        <a:xfrm>
          <a:off x="3290202" y="114086"/>
          <a:ext cx="672256" cy="8963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00174E-81E6-44A8-992C-D649002B3A61}">
      <dsp:nvSpPr>
        <dsp:cNvPr id="0" name=""/>
        <dsp:cNvSpPr/>
      </dsp:nvSpPr>
      <dsp:spPr>
        <a:xfrm>
          <a:off x="3178159" y="3184059"/>
          <a:ext cx="2240856" cy="1120428"/>
        </a:xfrm>
        <a:prstGeom prst="rect">
          <a:avLst/>
        </a:prstGeom>
        <a:solidFill>
          <a:srgbClr val="D8E6F0">
            <a:lumMod val="75000"/>
          </a:srgbClr>
        </a:solidFill>
        <a:ln w="19050" cap="flat" cmpd="sng" algn="ctr">
          <a:solidFill>
            <a:srgbClr val="EFECEA">
              <a:lumMod val="9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7882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Jack Tillett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Graduate Power </a:t>
          </a:r>
          <a:b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</a:br>
          <a: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Systems Engineer</a:t>
          </a:r>
          <a:endParaRPr lang="en-GB" sz="600" b="0" i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8159" y="3184059"/>
        <a:ext cx="2240856" cy="1120428"/>
      </dsp:txXfrm>
    </dsp:sp>
    <dsp:sp modelId="{F63F4F8B-D64F-4551-8325-E2AA52376F8E}">
      <dsp:nvSpPr>
        <dsp:cNvPr id="0" name=""/>
        <dsp:cNvSpPr/>
      </dsp:nvSpPr>
      <dsp:spPr>
        <a:xfrm>
          <a:off x="3290202" y="3296102"/>
          <a:ext cx="672256" cy="896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0F4984-6A98-49FF-8E64-79CD10E36BBB}">
      <dsp:nvSpPr>
        <dsp:cNvPr id="0" name=""/>
        <dsp:cNvSpPr/>
      </dsp:nvSpPr>
      <dsp:spPr>
        <a:xfrm>
          <a:off x="1799428" y="1593051"/>
          <a:ext cx="2240856" cy="1120428"/>
        </a:xfrm>
        <a:prstGeom prst="rect">
          <a:avLst/>
        </a:prstGeom>
        <a:solidFill>
          <a:srgbClr val="D8E6F0">
            <a:lumMod val="75000"/>
          </a:srgbClr>
        </a:solidFill>
        <a:ln w="19050" cap="flat" cmpd="sng" algn="ctr">
          <a:solidFill>
            <a:srgbClr val="EFECEA">
              <a:lumMod val="9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7882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Adam Maloyd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Project Manager</a:t>
          </a:r>
        </a:p>
      </dsp:txBody>
      <dsp:txXfrm>
        <a:off x="1799428" y="1593051"/>
        <a:ext cx="2240856" cy="1120428"/>
      </dsp:txXfrm>
    </dsp:sp>
    <dsp:sp modelId="{6A974BDB-5124-4F55-A875-D5FC395724B0}">
      <dsp:nvSpPr>
        <dsp:cNvPr id="0" name=""/>
        <dsp:cNvSpPr/>
      </dsp:nvSpPr>
      <dsp:spPr>
        <a:xfrm>
          <a:off x="1934484" y="1705094"/>
          <a:ext cx="672256" cy="8963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C5CC-1E69-4E04-96B0-2086414F7CAD}" type="datetimeFigureOut">
              <a:rPr lang="en-CA" smtClean="0"/>
              <a:t>2020-11-03</a:t>
            </a:fld>
            <a:endParaRPr lang="en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B1E0-1F20-47A5-9D36-64A61D54FC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47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B357-76B2-4572-A76F-126AA94F793B}" type="datetimeFigureOut">
              <a:rPr lang="en-CA" smtClean="0"/>
              <a:t>2020-11-03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D114-5D58-419A-B5BC-D64DF37F628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052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11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657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95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0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863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655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254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522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165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210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78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894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27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4190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3177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4493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8488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501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756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90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722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2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118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702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9984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075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908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834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7224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24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57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527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71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685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489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93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26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82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ENA</a:t>
            </a:r>
            <a:r>
              <a:rPr lang="en-GB" dirty="0"/>
              <a:t>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</a:t>
            </a:r>
            <a:r>
              <a:rPr lang="en-GB" dirty="0" err="1"/>
              <a:t>ENA</a:t>
            </a:r>
            <a:r>
              <a:rPr lang="en-GB" dirty="0"/>
              <a:t>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</a:t>
            </a:r>
            <a:r>
              <a:rPr lang="en-GB" dirty="0" err="1"/>
              <a:t>ENA</a:t>
            </a:r>
            <a:r>
              <a:rPr lang="en-GB" dirty="0"/>
              <a:t> documents </a:t>
            </a:r>
          </a:p>
          <a:p>
            <a:r>
              <a:rPr lang="en-GB" dirty="0" err="1"/>
              <a:t>EREP</a:t>
            </a:r>
            <a:r>
              <a:rPr lang="en-GB" dirty="0"/>
              <a:t>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</a:t>
            </a:r>
            <a:r>
              <a:rPr lang="en-GB" dirty="0" err="1"/>
              <a:t>EREP</a:t>
            </a:r>
            <a:r>
              <a:rPr lang="en-GB" dirty="0"/>
              <a:t>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67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261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ENA has recently established the G98/99 Database Consultancy Support. Project, the objectives of which are as follows: </a:t>
            </a:r>
          </a:p>
          <a:p>
            <a:r>
              <a:rPr lang="en-GB" dirty="0"/>
              <a:t>1. Review manufacturer and supplier information submitted to the ENA G98/99 </a:t>
            </a:r>
          </a:p>
          <a:p>
            <a:r>
              <a:rPr lang="en-GB" dirty="0"/>
              <a:t>Database. </a:t>
            </a:r>
          </a:p>
          <a:p>
            <a:r>
              <a:rPr lang="en-GB" dirty="0"/>
              <a:t>2. Assess information submitted in accordance with requirements of ENA documents </a:t>
            </a:r>
          </a:p>
          <a:p>
            <a:r>
              <a:rPr lang="en-GB" dirty="0"/>
              <a:t>EREP G98 “Requirements for the connection of fully type tested micro-generators (up </a:t>
            </a:r>
          </a:p>
          <a:p>
            <a:r>
              <a:rPr lang="en-GB" dirty="0"/>
              <a:t>to and including 16A per phase) in parallel with public Low Voltage Distribution </a:t>
            </a:r>
          </a:p>
          <a:p>
            <a:r>
              <a:rPr lang="en-GB" dirty="0"/>
              <a:t>Networks on or after 27th April 2019” and EREP G99 “Requirements for the connection </a:t>
            </a:r>
          </a:p>
          <a:p>
            <a:r>
              <a:rPr lang="en-GB" dirty="0"/>
              <a:t>of generation equipment in parallel with public distribution networks on or after 27th </a:t>
            </a:r>
          </a:p>
          <a:p>
            <a:r>
              <a:rPr lang="en-GB" dirty="0"/>
              <a:t>April 2019”. </a:t>
            </a:r>
          </a:p>
          <a:p>
            <a:r>
              <a:rPr lang="en-GB" dirty="0"/>
              <a:t>3. Provide a report on compliance of equipment with requirements of G98/99 or a report </a:t>
            </a:r>
          </a:p>
          <a:p>
            <a:r>
              <a:rPr lang="en-GB" dirty="0"/>
              <a:t>of non-compliance where the equipment has partially or fully failed to meet the </a:t>
            </a:r>
          </a:p>
          <a:p>
            <a:r>
              <a:rPr lang="en-GB" dirty="0"/>
              <a:t>requirements. </a:t>
            </a:r>
          </a:p>
          <a:p>
            <a:r>
              <a:rPr lang="en-GB" dirty="0"/>
              <a:t>4. Communicate report to stakeholders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8D114-5D58-419A-B5BC-D64DF37F628E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2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743074" y="0"/>
            <a:ext cx="340092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3" y="0"/>
            <a:ext cx="2274319" cy="5949194"/>
          </a:xfrm>
          <a:prstGeom prst="rect">
            <a:avLst/>
          </a:prstGeom>
        </p:spPr>
      </p:pic>
      <p:sp>
        <p:nvSpPr>
          <p:cNvPr id="9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5743071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38"/>
            <a:ext cx="4374356" cy="18892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2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44" y="2250830"/>
            <a:ext cx="4152313" cy="1974940"/>
          </a:xfrm>
          <a:prstGeom prst="rect">
            <a:avLst/>
          </a:prstGeom>
        </p:spPr>
      </p:pic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8318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170261" y="1052516"/>
            <a:ext cx="1782365" cy="313213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383198" y="9827"/>
            <a:ext cx="6760800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pic>
        <p:nvPicPr>
          <p:cNvPr id="11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9827"/>
            <a:ext cx="2321223" cy="45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96000" y="0"/>
            <a:ext cx="7848000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00005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2037600" y="620713"/>
            <a:ext cx="5410766" cy="1152526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98714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6817540" y="235953"/>
            <a:ext cx="2087563" cy="1152526"/>
          </a:xfrm>
        </p:spPr>
        <p:txBody>
          <a:bodyPr/>
          <a:lstStyle>
            <a:lvl1pPr algn="l">
              <a:defRPr b="1"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817541" y="1499937"/>
            <a:ext cx="2087562" cy="50639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7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96000" y="0"/>
            <a:ext cx="5294153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218928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85784" y="0"/>
            <a:ext cx="4058216" cy="2997201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8" name="Titre 12"/>
          <p:cNvSpPr>
            <a:spLocks noGrp="1"/>
          </p:cNvSpPr>
          <p:nvPr>
            <p:ph type="title" hasCustomPrompt="1"/>
          </p:nvPr>
        </p:nvSpPr>
        <p:spPr>
          <a:xfrm>
            <a:off x="1580147" y="3281137"/>
            <a:ext cx="3315481" cy="754748"/>
          </a:xfrm>
        </p:spPr>
        <p:txBody>
          <a:bodyPr/>
          <a:lstStyle>
            <a:lvl1pPr algn="l">
              <a:defRPr b="1"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580147" y="4257675"/>
            <a:ext cx="3315600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95998" y="0"/>
            <a:ext cx="3780000" cy="2997201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275943" y="4257675"/>
            <a:ext cx="3315600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2" name="Connecteur droit 15"/>
          <p:cNvCxnSpPr/>
          <p:nvPr userDrawn="1"/>
        </p:nvCxnSpPr>
        <p:spPr>
          <a:xfrm>
            <a:off x="5085785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5275943" y="3281363"/>
            <a:ext cx="3315600" cy="754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Insert project title here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9423A"/>
                </a:solidFill>
                <a:effectLst/>
                <a:uLnTx/>
                <a:uFillTx/>
                <a:latin typeface="Arial" panose="00000700000000000000" pitchFamily="2" charset="0"/>
                <a:ea typeface="+mj-ea"/>
                <a:cs typeface="+mj-cs"/>
              </a:rPr>
            </a:br>
            <a:endParaRPr lang="en-CA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76113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9600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1" y="6203552"/>
            <a:ext cx="815526" cy="388709"/>
          </a:xfrm>
          <a:prstGeom prst="rect">
            <a:avLst/>
          </a:prstGeom>
        </p:spPr>
      </p:pic>
      <p:sp>
        <p:nvSpPr>
          <p:cNvPr id="3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99856" y="1844675"/>
            <a:ext cx="6040287" cy="4356100"/>
          </a:xfrm>
          <a:prstGeom prst="rect">
            <a:avLst/>
          </a:prstGeom>
        </p:spPr>
        <p:txBody>
          <a:bodyPr/>
          <a:lstStyle>
            <a:lvl1pPr marL="228594" indent="-228594">
              <a:buFont typeface="Arial" panose="020B0604020202020204" pitchFamily="34" charset="0"/>
              <a:buChar char="−"/>
              <a:defRPr sz="2400">
                <a:latin typeface="Arial" panose="00000500000000000000" pitchFamily="2" charset="0"/>
              </a:defRPr>
            </a:lvl1pPr>
            <a:lvl2pPr marL="685783" indent="-228594">
              <a:buFont typeface="Arial" panose="020B0604020202020204" pitchFamily="34" charset="0"/>
              <a:buChar char="−"/>
              <a:defRPr sz="2000">
                <a:latin typeface="Arial" panose="00000500000000000000" pitchFamily="2" charset="0"/>
              </a:defRPr>
            </a:lvl2pPr>
            <a:lvl3pPr marL="1142971" indent="-228594">
              <a:buFont typeface="Arial" panose="020B0604020202020204" pitchFamily="34" charset="0"/>
              <a:buChar char="−"/>
              <a:defRPr sz="1800">
                <a:latin typeface="Arial" panose="00000500000000000000" pitchFamily="2" charset="0"/>
              </a:defRPr>
            </a:lvl3pPr>
            <a:lvl4pPr marL="1600160" indent="-228594">
              <a:buFont typeface="Arial" panose="020B0604020202020204" pitchFamily="34" charset="0"/>
              <a:buChar char="−"/>
              <a:defRPr sz="1600">
                <a:latin typeface="Arial" panose="00000500000000000000" pitchFamily="2" charset="0"/>
              </a:defRPr>
            </a:lvl4pPr>
            <a:lvl5pPr marL="2057349" indent="-228594">
              <a:buFont typeface="Arial" panose="020B0604020202020204" pitchFamily="34" charset="0"/>
              <a:buChar char="−"/>
              <a:defRPr sz="1600">
                <a:latin typeface="Arial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2199856" y="620713"/>
            <a:ext cx="6040287" cy="1152526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project title here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368107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9600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1" y="6203552"/>
            <a:ext cx="815526" cy="38870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402323" y="1844675"/>
            <a:ext cx="2662990" cy="4356100"/>
          </a:xfrm>
          <a:prstGeom prst="rect">
            <a:avLst/>
          </a:prstGeom>
        </p:spPr>
        <p:txBody>
          <a:bodyPr/>
          <a:lstStyle>
            <a:lvl1pPr marL="228594" indent="-228594">
              <a:buFont typeface="Arial" panose="020B0604020202020204" pitchFamily="34" charset="0"/>
              <a:buChar char="−"/>
              <a:defRPr sz="2000">
                <a:latin typeface="Arial" panose="00000500000000000000" pitchFamily="2" charset="0"/>
              </a:defRPr>
            </a:lvl1pPr>
            <a:lvl2pPr marL="685783" indent="-228594">
              <a:buFont typeface="Arial" panose="020B0604020202020204" pitchFamily="34" charset="0"/>
              <a:buChar char="−"/>
              <a:defRPr sz="1800">
                <a:latin typeface="Arial" panose="00000500000000000000" pitchFamily="2" charset="0"/>
              </a:defRPr>
            </a:lvl2pPr>
            <a:lvl3pPr marL="1142971" indent="-228594">
              <a:buFont typeface="Arial" panose="020B0604020202020204" pitchFamily="34" charset="0"/>
              <a:buChar char="−"/>
              <a:defRPr sz="1600">
                <a:latin typeface="Arial" panose="00000500000000000000" pitchFamily="2" charset="0"/>
              </a:defRPr>
            </a:lvl3pPr>
            <a:lvl4pPr marL="1600160" indent="-228594">
              <a:buFont typeface="Arial" panose="020B0604020202020204" pitchFamily="34" charset="0"/>
              <a:buChar char="−"/>
              <a:defRPr sz="1400">
                <a:latin typeface="Arial" panose="00000500000000000000" pitchFamily="2" charset="0"/>
              </a:defRPr>
            </a:lvl4pPr>
            <a:lvl5pPr marL="2057349" indent="-228594">
              <a:buFont typeface="Arial" panose="020B0604020202020204" pitchFamily="34" charset="0"/>
              <a:buChar char="−"/>
              <a:defRPr sz="1400">
                <a:latin typeface="Arial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31262" y="1844675"/>
            <a:ext cx="2706415" cy="4356100"/>
          </a:xfrm>
          <a:prstGeom prst="rect">
            <a:avLst/>
          </a:prstGeom>
        </p:spPr>
        <p:txBody>
          <a:bodyPr/>
          <a:lstStyle>
            <a:lvl1pPr marL="228594" indent="-228594">
              <a:buFont typeface="Arial" panose="020B0604020202020204" pitchFamily="34" charset="0"/>
              <a:buChar char="−"/>
              <a:defRPr sz="2000">
                <a:latin typeface="Arial" panose="00000500000000000000" pitchFamily="2" charset="0"/>
              </a:defRPr>
            </a:lvl1pPr>
            <a:lvl2pPr marL="685783" indent="-228594">
              <a:buFont typeface="Arial" panose="020B0604020202020204" pitchFamily="34" charset="0"/>
              <a:buChar char="−"/>
              <a:defRPr sz="1800">
                <a:latin typeface="Arial" panose="00000500000000000000" pitchFamily="2" charset="0"/>
              </a:defRPr>
            </a:lvl2pPr>
            <a:lvl3pPr marL="1142971" indent="-228594">
              <a:buFont typeface="Arial" panose="020B0604020202020204" pitchFamily="34" charset="0"/>
              <a:buChar char="−"/>
              <a:defRPr sz="1600">
                <a:latin typeface="Arial" panose="00000500000000000000" pitchFamily="2" charset="0"/>
              </a:defRPr>
            </a:lvl3pPr>
            <a:lvl4pPr marL="1600160" indent="-228594">
              <a:buFont typeface="Arial" panose="020B0604020202020204" pitchFamily="34" charset="0"/>
              <a:buChar char="−"/>
              <a:defRPr sz="1400">
                <a:latin typeface="Arial" panose="00000500000000000000" pitchFamily="2" charset="0"/>
              </a:defRPr>
            </a:lvl4pPr>
            <a:lvl5pPr marL="2057349" indent="-228594">
              <a:buFont typeface="Arial" panose="020B0604020202020204" pitchFamily="34" charset="0"/>
              <a:buChar char="−"/>
              <a:defRPr sz="1400">
                <a:latin typeface="Arial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itre 12"/>
          <p:cNvSpPr>
            <a:spLocks noGrp="1"/>
          </p:cNvSpPr>
          <p:nvPr>
            <p:ph type="title" hasCustomPrompt="1"/>
          </p:nvPr>
        </p:nvSpPr>
        <p:spPr>
          <a:xfrm>
            <a:off x="2402322" y="620713"/>
            <a:ext cx="5635356" cy="1152526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project title here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52545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5328047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8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48" y="0"/>
            <a:ext cx="3815953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563" y="2241549"/>
            <a:ext cx="4186875" cy="1989753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2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9827"/>
            <a:ext cx="2321223" cy="45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5743569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pic>
        <p:nvPicPr>
          <p:cNvPr id="16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0" y="2321289"/>
            <a:ext cx="2503632" cy="44727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743574" y="0"/>
            <a:ext cx="340042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2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CA" dirty="0"/>
          </a:p>
        </p:txBody>
      </p:sp>
      <p:pic>
        <p:nvPicPr>
          <p:cNvPr id="15" name="Imag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44" y="2441530"/>
            <a:ext cx="4152313" cy="1974940"/>
          </a:xfrm>
          <a:prstGeom prst="rect">
            <a:avLst/>
          </a:prstGeom>
        </p:spPr>
      </p:pic>
      <p:pic>
        <p:nvPicPr>
          <p:cNvPr id="17" name="Imag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9827"/>
            <a:ext cx="2321223" cy="4553916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170261" y="4689475"/>
            <a:ext cx="4374356" cy="13818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baseline="0"/>
            </a:lvl1pPr>
          </a:lstStyle>
          <a:p>
            <a:r>
              <a:rPr lang="en-CA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7619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406316" y="0"/>
            <a:ext cx="673768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1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CA" dirty="0"/>
          </a:p>
        </p:txBody>
      </p:sp>
      <p:pic>
        <p:nvPicPr>
          <p:cNvPr id="13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9827"/>
            <a:ext cx="2321223" cy="455391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031958" y="620713"/>
            <a:ext cx="5563166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42607" y="5651157"/>
            <a:ext cx="5557697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42860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406316" y="0"/>
            <a:ext cx="673768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2394640" y="2321289"/>
            <a:ext cx="2503632" cy="4472788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9827"/>
            <a:ext cx="2321223" cy="4553916"/>
          </a:xfrm>
          <a:prstGeom prst="rect">
            <a:avLst/>
          </a:prstGeom>
        </p:spPr>
      </p:pic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1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3031958" y="620713"/>
            <a:ext cx="5563166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6" name="Sous-titre 2"/>
          <p:cNvSpPr txBox="1">
            <a:spLocks/>
          </p:cNvSpPr>
          <p:nvPr userDrawn="1"/>
        </p:nvSpPr>
        <p:spPr>
          <a:xfrm>
            <a:off x="3042607" y="5651157"/>
            <a:ext cx="5557697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1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1470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6000" y="0"/>
            <a:ext cx="7848000" cy="6875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1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2422358" y="620713"/>
            <a:ext cx="5563166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7" name="Sous-titre 2"/>
          <p:cNvSpPr txBox="1">
            <a:spLocks/>
          </p:cNvSpPr>
          <p:nvPr userDrawn="1"/>
        </p:nvSpPr>
        <p:spPr>
          <a:xfrm>
            <a:off x="2422358" y="5651157"/>
            <a:ext cx="5557697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1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1"/>
                </a:solidFill>
              </a:rPr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85921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96000" y="0"/>
            <a:ext cx="7848000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1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422358" y="620713"/>
            <a:ext cx="5563166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10" name="Sous-titre 2"/>
          <p:cNvSpPr txBox="1">
            <a:spLocks/>
          </p:cNvSpPr>
          <p:nvPr userDrawn="1"/>
        </p:nvSpPr>
        <p:spPr>
          <a:xfrm>
            <a:off x="2433007" y="5651157"/>
            <a:ext cx="5557697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1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14178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10" name="Titre 3"/>
          <p:cNvSpPr>
            <a:spLocks noGrp="1"/>
          </p:cNvSpPr>
          <p:nvPr>
            <p:ph type="title" hasCustomPrompt="1"/>
          </p:nvPr>
        </p:nvSpPr>
        <p:spPr>
          <a:xfrm>
            <a:off x="170261" y="1052516"/>
            <a:ext cx="1782365" cy="3132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1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pic>
        <p:nvPicPr>
          <p:cNvPr id="8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9827"/>
            <a:ext cx="2321223" cy="45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10" name="Titre 3"/>
          <p:cNvSpPr>
            <a:spLocks noGrp="1"/>
          </p:cNvSpPr>
          <p:nvPr>
            <p:ph type="title" hasCustomPrompt="1"/>
          </p:nvPr>
        </p:nvSpPr>
        <p:spPr>
          <a:xfrm>
            <a:off x="170261" y="1052516"/>
            <a:ext cx="1782365" cy="3132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1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0000500000000000000" pitchFamily="2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9827"/>
            <a:ext cx="2321223" cy="45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16" y="6245931"/>
            <a:ext cx="815526" cy="388709"/>
          </a:xfrm>
          <a:prstGeom prst="rect">
            <a:avLst/>
          </a:prstGeom>
        </p:spPr>
      </p:pic>
      <p:sp>
        <p:nvSpPr>
          <p:cNvPr id="19" name="Espace réservé du titre 12"/>
          <p:cNvSpPr>
            <a:spLocks noGrp="1"/>
          </p:cNvSpPr>
          <p:nvPr>
            <p:ph type="title"/>
          </p:nvPr>
        </p:nvSpPr>
        <p:spPr>
          <a:xfrm>
            <a:off x="1277543" y="620716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93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2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Arial" panose="00000700000000000000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5" name="Espace réservé pour une image 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63"/>
            <a:ext cx="5753101" cy="6851906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</a:gradFill>
        </p:spPr>
      </p:pic>
      <p:sp>
        <p:nvSpPr>
          <p:cNvPr id="16" name="Titre 3"/>
          <p:cNvSpPr txBox="1">
            <a:spLocks/>
          </p:cNvSpPr>
          <p:nvPr/>
        </p:nvSpPr>
        <p:spPr>
          <a:xfrm>
            <a:off x="234695" y="3747983"/>
            <a:ext cx="5832475" cy="188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>
                <a:latin typeface="Arial" panose="00000500000000000000" pitchFamily="2" charset="0"/>
              </a:rPr>
              <a:t>G98/G99 Database Consultancy Support</a:t>
            </a:r>
            <a:endParaRPr lang="en-CA" dirty="0">
              <a:latin typeface="Times New Roman" panose="02000503060000020004" pitchFamily="2" charset="0"/>
            </a:endParaRPr>
          </a:p>
        </p:txBody>
      </p:sp>
      <p:pic>
        <p:nvPicPr>
          <p:cNvPr id="14" name="Espace réservé pour une image 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668" y="-4763"/>
            <a:ext cx="3402330" cy="6866496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44" y="2441530"/>
            <a:ext cx="4152313" cy="1974940"/>
          </a:xfrm>
          <a:prstGeom prst="rect">
            <a:avLst/>
          </a:prstGeom>
        </p:spPr>
      </p:pic>
      <p:pic>
        <p:nvPicPr>
          <p:cNvPr id="12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22775" y="0"/>
            <a:ext cx="2321223" cy="45539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November 2020</a:t>
            </a:r>
            <a:endParaRPr lang="en-CA" dirty="0"/>
          </a:p>
        </p:txBody>
      </p:sp>
      <p:sp>
        <p:nvSpPr>
          <p:cNvPr id="13" name="Sous-titre 4">
            <a:extLst>
              <a:ext uri="{FF2B5EF4-FFF2-40B4-BE49-F238E27FC236}">
                <a16:creationId xmlns:a16="http://schemas.microsoft.com/office/drawing/2014/main" id="{DF932111-D032-44BE-89EF-456058E797F1}"/>
              </a:ext>
            </a:extLst>
          </p:cNvPr>
          <p:cNvSpPr txBox="1">
            <a:spLocks/>
          </p:cNvSpPr>
          <p:nvPr/>
        </p:nvSpPr>
        <p:spPr>
          <a:xfrm>
            <a:off x="234695" y="5655076"/>
            <a:ext cx="5832475" cy="981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600" b="0" i="1" kern="1200">
                <a:solidFill>
                  <a:srgbClr val="FF433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2000" b="0" i="1" kern="1200">
                <a:solidFill>
                  <a:srgbClr val="1E242B"/>
                </a:solidFill>
                <a:latin typeface="Arial" panose="00000500000000000000" pitchFamily="2" charset="0"/>
                <a:ea typeface="Arial" panose="00000500000000000000" pitchFamily="2" charset="0"/>
                <a:cs typeface="Arial" panose="00000500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b="0" i="0" kern="1200">
                <a:solidFill>
                  <a:srgbClr val="1E242B"/>
                </a:solidFill>
                <a:latin typeface="Arial" panose="00000500000000000000" pitchFamily="2" charset="0"/>
                <a:ea typeface="Arial" panose="00000500000000000000" pitchFamily="2" charset="0"/>
                <a:cs typeface="Arial" panose="00000500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b="0" i="0" kern="1200">
                <a:solidFill>
                  <a:srgbClr val="1E242B"/>
                </a:solidFill>
                <a:latin typeface="Arial" panose="00000500000000000000" pitchFamily="2" charset="0"/>
                <a:ea typeface="Arial" panose="00000500000000000000" pitchFamily="2" charset="0"/>
                <a:cs typeface="Arial" panose="00000500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b="0" i="0" kern="1200">
                <a:solidFill>
                  <a:srgbClr val="1E242B"/>
                </a:solidFill>
                <a:latin typeface="Arial" panose="00000500000000000000" pitchFamily="2" charset="0"/>
                <a:ea typeface="Arial" panose="00000500000000000000" pitchFamily="2" charset="0"/>
                <a:cs typeface="Arial" panose="00000500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CA" dirty="0"/>
              <a:t>Adam Maloyd, Principal Power Systems Engineer</a:t>
            </a:r>
          </a:p>
          <a:p>
            <a:pPr defTabSz="914377">
              <a:defRPr/>
            </a:pPr>
            <a:r>
              <a:rPr lang="en-CA" dirty="0"/>
              <a:t>Jack Tillett, Graduate Power Systems Engineer</a:t>
            </a:r>
          </a:p>
        </p:txBody>
      </p:sp>
    </p:spTree>
    <p:extLst>
      <p:ext uri="{BB962C8B-B14F-4D97-AF65-F5344CB8AC3E}">
        <p14:creationId xmlns:p14="http://schemas.microsoft.com/office/powerpoint/2010/main" val="39672264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60D7F2-3F04-4269-B2C5-D5111F0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24" y="1364836"/>
            <a:ext cx="5888973" cy="306705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581954" cy="1152526"/>
          </a:xfrm>
        </p:spPr>
        <p:txBody>
          <a:bodyPr/>
          <a:lstStyle/>
          <a:p>
            <a:r>
              <a:rPr lang="en-GB" dirty="0"/>
              <a:t>German Technical Guideline – TG8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41D20FC-ABC3-44B0-9142-48FF03E1F6FC}"/>
              </a:ext>
            </a:extLst>
          </p:cNvPr>
          <p:cNvSpPr txBox="1">
            <a:spLocks/>
          </p:cNvSpPr>
          <p:nvPr/>
        </p:nvSpPr>
        <p:spPr>
          <a:xfrm>
            <a:off x="1455724" y="1364836"/>
            <a:ext cx="5711992" cy="306705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1600" dirty="0"/>
              <a:t>Accepted family rule for ENA/DNO’s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German Technical Guidelines for Power Generating Units (PGUs)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Type 1 PGUs (Synchronous generators) - Family rule is 1/√10 of apparent power to √10 of apparent power (√10 = 3.16)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Type 2 PGUs (everything else) - family rule is 1/√10 (0.316) of apparent power to 2x apparent power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u="sng" dirty="0"/>
              <a:t>Example</a:t>
            </a:r>
          </a:p>
          <a:p>
            <a:pPr marL="0" indent="0">
              <a:buNone/>
            </a:pPr>
            <a:r>
              <a:rPr lang="en-GB" sz="1600" dirty="0"/>
              <a:t>If 10kW device tested (with results):</a:t>
            </a:r>
          </a:p>
          <a:p>
            <a:pPr marL="0" indent="0">
              <a:buNone/>
            </a:pPr>
            <a:r>
              <a:rPr lang="en-GB" sz="1600" dirty="0"/>
              <a:t>Acceptable range of family classification:</a:t>
            </a:r>
          </a:p>
          <a:p>
            <a:pPr marL="0" indent="0">
              <a:buNone/>
            </a:pPr>
            <a:r>
              <a:rPr lang="en-GB" sz="1600" b="1" dirty="0"/>
              <a:t>3.16 kW &lt; X &lt; 31.6 kW</a:t>
            </a:r>
          </a:p>
          <a:p>
            <a:pPr marL="0" indent="0">
              <a:buNone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339F9-2780-438C-9A15-624731A2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57" y="3911600"/>
            <a:ext cx="3592444" cy="18312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Graphic 8" descr="Chat">
            <a:extLst>
              <a:ext uri="{FF2B5EF4-FFF2-40B4-BE49-F238E27FC236}">
                <a16:creationId xmlns:a16="http://schemas.microsoft.com/office/drawing/2014/main" id="{2F23E21C-D142-437D-85F5-53CC8D4A9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8658" y="409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2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60D7F2-3F04-4269-B2C5-D5111F0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24" y="1364836"/>
            <a:ext cx="3352249" cy="306705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Excel tools developed for: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GB" sz="1400" dirty="0"/>
              <a:t>G98 Form C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GB" sz="1400" dirty="0"/>
              <a:t>A2-1, A2-2 &amp; A2-3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GB" sz="1400" dirty="0"/>
              <a:t>A2-4 (Interface Protection Devices</a:t>
            </a:r>
            <a:r>
              <a:rPr lang="en-GB" sz="1400" i="1" dirty="0"/>
              <a:t>)</a:t>
            </a:r>
            <a:r>
              <a:rPr lang="en-GB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Each manufacturer has own workbook.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Each worksheet represents a device (or a family).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All information fed back through to Type Test register.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581954" cy="1152526"/>
          </a:xfrm>
        </p:spPr>
        <p:txBody>
          <a:bodyPr/>
          <a:lstStyle/>
          <a:p>
            <a:r>
              <a:rPr lang="en-GB" dirty="0"/>
              <a:t>Excel Assessment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865A0-BFC2-41AF-9BD2-FF3CFDB1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73" y="1814953"/>
            <a:ext cx="4240603" cy="37480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EBB5D-7C18-4795-A586-3A020298A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973" y="5587528"/>
            <a:ext cx="4229822" cy="9607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452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581954" cy="1152526"/>
          </a:xfrm>
        </p:spPr>
        <p:txBody>
          <a:bodyPr/>
          <a:lstStyle/>
          <a:p>
            <a:r>
              <a:rPr lang="en-GB" dirty="0"/>
              <a:t>Manufacturer Communications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F8853-1D6C-45B5-9E4E-98FB16E5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122" y="1316973"/>
            <a:ext cx="3344876" cy="28380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A1177E-AC6D-4724-B08A-9BC99848F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349" y="4261580"/>
            <a:ext cx="5930329" cy="23809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FB581CB-E6CF-43CA-AB4C-41EDA50D77F1}"/>
              </a:ext>
            </a:extLst>
          </p:cNvPr>
          <p:cNvSpPr txBox="1">
            <a:spLocks/>
          </p:cNvSpPr>
          <p:nvPr/>
        </p:nvSpPr>
        <p:spPr>
          <a:xfrm>
            <a:off x="1455724" y="1364836"/>
            <a:ext cx="3817398" cy="306705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Previously, WSP would contact the manufacturer’s on a case-by-case basis.</a:t>
            </a:r>
          </a:p>
          <a:p>
            <a:r>
              <a:rPr lang="en-GB" sz="1600" dirty="0"/>
              <a:t>Update in progress to </a:t>
            </a:r>
            <a:r>
              <a:rPr lang="en-GB" sz="1600" b="1" dirty="0"/>
              <a:t>automatically notify</a:t>
            </a:r>
            <a:r>
              <a:rPr lang="en-GB" sz="1600" dirty="0"/>
              <a:t> manufacturers of any outstanding issues with their devices.</a:t>
            </a:r>
          </a:p>
          <a:p>
            <a:r>
              <a:rPr lang="en-GB" sz="1600" dirty="0"/>
              <a:t>This will use the email address of each manufacturer registered on the TTR.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1081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/>
              <a:t>Manufacturer Communications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29506-AF5E-4176-B477-C04B14B5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04" y="604683"/>
            <a:ext cx="6566550" cy="575586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522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60D7F2-3F04-4269-B2C5-D5111F0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24" y="1364836"/>
            <a:ext cx="5697244" cy="39150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PQ – DC Injection values either exceed 0.25% or were incorrectly calculated;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PWHD/THD values not provided;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Incorrect declaration to both G98/G99;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Missing confirmation of logic interface;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Issues with voltage fluctuations/flicker (test/standard impedance);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Missing 2</a:t>
            </a:r>
            <a:r>
              <a:rPr lang="en-GB" sz="1600" baseline="30000" dirty="0"/>
              <a:t>nd</a:t>
            </a:r>
            <a:r>
              <a:rPr lang="en-GB" sz="1600" dirty="0"/>
              <a:t> and 3</a:t>
            </a:r>
            <a:r>
              <a:rPr lang="en-GB" sz="1600" baseline="30000" dirty="0"/>
              <a:t>rd</a:t>
            </a:r>
            <a:r>
              <a:rPr lang="en-GB" sz="1600" dirty="0"/>
              <a:t> phase harmonic current values;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Harmonic current calculations incorrect;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Fault level contribution missing;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LFSM-O droop exceeded for active power response.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20713"/>
            <a:ext cx="6581954" cy="1152526"/>
          </a:xfrm>
        </p:spPr>
        <p:txBody>
          <a:bodyPr/>
          <a:lstStyle/>
          <a:p>
            <a:r>
              <a:rPr lang="en-GB" dirty="0"/>
              <a:t>Common application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718DC-1702-428C-BED9-4F326B7D4B89}"/>
              </a:ext>
            </a:extLst>
          </p:cNvPr>
          <p:cNvSpPr txBox="1"/>
          <p:nvPr/>
        </p:nvSpPr>
        <p:spPr>
          <a:xfrm>
            <a:off x="4564433" y="5463643"/>
            <a:ext cx="347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PQ – Power Quality</a:t>
            </a:r>
          </a:p>
          <a:p>
            <a:r>
              <a:rPr lang="en-GB" sz="1000" dirty="0"/>
              <a:t>PWHD – Partially Weighted Harmonic Distortion</a:t>
            </a:r>
          </a:p>
          <a:p>
            <a:r>
              <a:rPr lang="en-GB" sz="1000" dirty="0"/>
              <a:t>THD – Total Harmonic Distortion</a:t>
            </a:r>
          </a:p>
          <a:p>
            <a:r>
              <a:rPr lang="en-GB" sz="1000" dirty="0"/>
              <a:t>LFSM-O – Limited Frequency Sensitive Mode – Over frequency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FCC29-F5A3-4355-B678-56F262CB0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81" y="1196976"/>
            <a:ext cx="1970594" cy="19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60D7F2-3F04-4269-B2C5-D5111F0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24" y="1364836"/>
            <a:ext cx="5925844" cy="3067053"/>
          </a:xfrm>
        </p:spPr>
        <p:txBody>
          <a:bodyPr/>
          <a:lstStyle/>
          <a:p>
            <a:r>
              <a:rPr lang="en-GB" sz="1600" dirty="0"/>
              <a:t>ENA have said there will be no further amendments to G98/G99 for at least a few months.</a:t>
            </a:r>
          </a:p>
          <a:p>
            <a:r>
              <a:rPr lang="en-GB" sz="1600" dirty="0"/>
              <a:t>WSP have developed guidance notes for application forms.</a:t>
            </a:r>
          </a:p>
          <a:p>
            <a:r>
              <a:rPr lang="en-GB" sz="1600" dirty="0"/>
              <a:t>Aim is to prevent these common issues from arising prior to initial upload to TTR.</a:t>
            </a:r>
          </a:p>
          <a:p>
            <a:r>
              <a:rPr lang="en-GB" sz="1600" dirty="0"/>
              <a:t>To be used in conjunction with example submissions (also developed by WSP).</a:t>
            </a:r>
          </a:p>
          <a:p>
            <a:r>
              <a:rPr lang="en-GB" sz="1600" dirty="0"/>
              <a:t>Based on all applications reviewed; should alleviate most common issues found.</a:t>
            </a:r>
          </a:p>
          <a:p>
            <a:r>
              <a:rPr lang="en-GB" sz="1600" dirty="0"/>
              <a:t>Should introduce fluidity during the upload/review process and filter out common documentation problems;</a:t>
            </a:r>
          </a:p>
          <a:p>
            <a:pPr lvl="1"/>
            <a:r>
              <a:rPr lang="en-GB" sz="1400" dirty="0"/>
              <a:t>Missing 2/3 phase harmonic data;</a:t>
            </a:r>
          </a:p>
          <a:p>
            <a:pPr lvl="1"/>
            <a:r>
              <a:rPr lang="en-GB" sz="1400" dirty="0"/>
              <a:t>Incorrect declaration of test/standard impedance;</a:t>
            </a:r>
          </a:p>
          <a:p>
            <a:pPr lvl="1"/>
            <a:r>
              <a:rPr lang="en-GB" sz="1400" dirty="0"/>
              <a:t>Use up-to-date EREC;</a:t>
            </a:r>
          </a:p>
          <a:p>
            <a:pPr lvl="1"/>
            <a:r>
              <a:rPr lang="en-GB" sz="1400" dirty="0"/>
              <a:t>Inclusion of graphical response.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581954" cy="1152526"/>
          </a:xfrm>
        </p:spPr>
        <p:txBody>
          <a:bodyPr/>
          <a:lstStyle/>
          <a:p>
            <a:r>
              <a:rPr lang="en-GB" dirty="0"/>
              <a:t>Guidance Notes</a:t>
            </a:r>
          </a:p>
        </p:txBody>
      </p:sp>
    </p:spTree>
    <p:extLst>
      <p:ext uri="{BB962C8B-B14F-4D97-AF65-F5344CB8AC3E}">
        <p14:creationId xmlns:p14="http://schemas.microsoft.com/office/powerpoint/2010/main" val="44920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581954" cy="1152526"/>
          </a:xfrm>
        </p:spPr>
        <p:txBody>
          <a:bodyPr/>
          <a:lstStyle/>
          <a:p>
            <a:r>
              <a:rPr lang="en-GB" dirty="0"/>
              <a:t>Guidance 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9FEB3-93D2-4218-A953-AE2346784049}"/>
              </a:ext>
            </a:extLst>
          </p:cNvPr>
          <p:cNvSpPr txBox="1"/>
          <p:nvPr/>
        </p:nvSpPr>
        <p:spPr>
          <a:xfrm>
            <a:off x="5759193" y="5798344"/>
            <a:ext cx="199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*A2-3 guidance note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FE4EC-1AAC-4D6C-8377-69BF29A09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01" y="1238690"/>
            <a:ext cx="3575360" cy="49568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3D873B-CE45-4DA7-B9AF-D7B5EF0DC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084" y="1511535"/>
            <a:ext cx="3969923" cy="40874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88047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Type Test Register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52264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862366" cy="1152526"/>
          </a:xfrm>
        </p:spPr>
        <p:txBody>
          <a:bodyPr/>
          <a:lstStyle/>
          <a:p>
            <a:r>
              <a:rPr lang="en-GB" dirty="0"/>
              <a:t>The Type Test Register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12FB3-08CC-4CDD-AB7A-F236ECD1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82" y="1673941"/>
            <a:ext cx="7629282" cy="37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8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862366" cy="1152526"/>
          </a:xfrm>
        </p:spPr>
        <p:txBody>
          <a:bodyPr/>
          <a:lstStyle/>
          <a:p>
            <a:r>
              <a:rPr lang="en-GB" dirty="0"/>
              <a:t>The Type Test Register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744436-95C1-4F62-BD03-F385E0045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38" y="1814953"/>
            <a:ext cx="7856938" cy="3860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C11C39-A604-4AA4-A715-511481811379}"/>
              </a:ext>
            </a:extLst>
          </p:cNvPr>
          <p:cNvSpPr/>
          <p:nvPr/>
        </p:nvSpPr>
        <p:spPr>
          <a:xfrm>
            <a:off x="2689934" y="3018408"/>
            <a:ext cx="5921406" cy="13405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01258E-F779-4116-8DFD-BCC16D7A8F26}"/>
              </a:ext>
            </a:extLst>
          </p:cNvPr>
          <p:cNvSpPr/>
          <p:nvPr/>
        </p:nvSpPr>
        <p:spPr>
          <a:xfrm>
            <a:off x="2842334" y="4855045"/>
            <a:ext cx="5769006" cy="5869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1F48A-EB86-4A0B-8B57-CD01387D539A}"/>
              </a:ext>
            </a:extLst>
          </p:cNvPr>
          <p:cNvSpPr txBox="1"/>
          <p:nvPr/>
        </p:nvSpPr>
        <p:spPr>
          <a:xfrm>
            <a:off x="7457242" y="6149027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Still a WIP</a:t>
            </a:r>
          </a:p>
        </p:txBody>
      </p:sp>
    </p:spTree>
    <p:extLst>
      <p:ext uri="{BB962C8B-B14F-4D97-AF65-F5344CB8AC3E}">
        <p14:creationId xmlns:p14="http://schemas.microsoft.com/office/powerpoint/2010/main" val="50366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21" y="620713"/>
            <a:ext cx="5770372" cy="5038682"/>
          </a:xfrm>
        </p:spPr>
        <p:txBody>
          <a:bodyPr/>
          <a:lstStyle/>
          <a:p>
            <a:r>
              <a:rPr lang="en-GB" dirty="0"/>
              <a:t>G98/G99 Database Consultancy Support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WSP Power Systems Team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66779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59365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862366" cy="1152526"/>
          </a:xfrm>
        </p:spPr>
        <p:txBody>
          <a:bodyPr/>
          <a:lstStyle/>
          <a:p>
            <a:r>
              <a:rPr lang="en-GB" dirty="0"/>
              <a:t>Compliance Status – Anonymous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51EE8-F84D-4361-8D73-52914795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1238691"/>
            <a:ext cx="2992469" cy="1674048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A6B02E7-73DC-4821-B505-1A8522CB8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4034" y="3005698"/>
            <a:ext cx="5925844" cy="3684233"/>
          </a:xfrm>
        </p:spPr>
        <p:txBody>
          <a:bodyPr/>
          <a:lstStyle/>
          <a:p>
            <a:r>
              <a:rPr lang="en-GB" sz="1400" dirty="0"/>
              <a:t>Devices broken down into different compliance categories.</a:t>
            </a:r>
          </a:p>
          <a:p>
            <a:r>
              <a:rPr lang="en-GB" sz="1400" b="1" dirty="0"/>
              <a:t>Further Information Required </a:t>
            </a:r>
            <a:r>
              <a:rPr lang="en-GB" sz="1400" dirty="0"/>
              <a:t>– more info required before device can be deemed compliant. </a:t>
            </a:r>
          </a:p>
          <a:p>
            <a:pPr lvl="1"/>
            <a:r>
              <a:rPr lang="en-GB" sz="1200" dirty="0"/>
              <a:t>Further details will </a:t>
            </a:r>
            <a:r>
              <a:rPr lang="en-GB" sz="1200" u="sng" dirty="0"/>
              <a:t>not be shown to the public</a:t>
            </a:r>
            <a:r>
              <a:rPr lang="en-GB" sz="1200" dirty="0"/>
              <a:t>.</a:t>
            </a:r>
          </a:p>
          <a:p>
            <a:pPr lvl="1"/>
            <a:r>
              <a:rPr lang="en-GB" sz="1200" dirty="0"/>
              <a:t>Only manufacturer’s can see status/comments regarding their </a:t>
            </a:r>
            <a:r>
              <a:rPr lang="en-GB" sz="1200" u="sng" dirty="0"/>
              <a:t>own device(s)</a:t>
            </a:r>
            <a:r>
              <a:rPr lang="en-GB" sz="1200" dirty="0"/>
              <a:t>.</a:t>
            </a:r>
          </a:p>
          <a:p>
            <a:r>
              <a:rPr lang="en-GB" sz="1400" b="1" dirty="0"/>
              <a:t>Awaiting Assessment</a:t>
            </a:r>
            <a:r>
              <a:rPr lang="en-GB" sz="1400" dirty="0"/>
              <a:t> </a:t>
            </a:r>
          </a:p>
          <a:p>
            <a:pPr lvl="1"/>
            <a:r>
              <a:rPr lang="en-GB" sz="1200" dirty="0"/>
              <a:t>Will be reviewed in due course.</a:t>
            </a:r>
          </a:p>
          <a:p>
            <a:pPr lvl="1"/>
            <a:r>
              <a:rPr lang="en-GB" sz="1200" dirty="0"/>
              <a:t>Due to large quantity of submissions, we are unable to provide a timescale for review completion.</a:t>
            </a:r>
          </a:p>
          <a:p>
            <a:r>
              <a:rPr lang="en-GB" sz="1400" b="1" dirty="0"/>
              <a:t>Compliant</a:t>
            </a:r>
          </a:p>
          <a:p>
            <a:pPr lvl="1"/>
            <a:r>
              <a:rPr lang="en-GB" sz="1200" dirty="0"/>
              <a:t>Compliant to </a:t>
            </a:r>
            <a:r>
              <a:rPr lang="en-GB" sz="1200" b="1" dirty="0"/>
              <a:t>ENA’s best engineering judgement.</a:t>
            </a:r>
          </a:p>
          <a:p>
            <a:pPr lvl="1"/>
            <a:r>
              <a:rPr lang="en-GB" sz="1200" dirty="0"/>
              <a:t>No further action needs to be taken at this stage.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6227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3" y="662427"/>
            <a:ext cx="7395313" cy="1152526"/>
          </a:xfrm>
        </p:spPr>
        <p:txBody>
          <a:bodyPr/>
          <a:lstStyle/>
          <a:p>
            <a:r>
              <a:rPr lang="en-GB" dirty="0"/>
              <a:t>Compliance Status – Manufacturer/DNO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127AAE3-CDA2-4FE4-A9A9-FDD391678921}"/>
              </a:ext>
            </a:extLst>
          </p:cNvPr>
          <p:cNvSpPr txBox="1">
            <a:spLocks/>
          </p:cNvSpPr>
          <p:nvPr/>
        </p:nvSpPr>
        <p:spPr>
          <a:xfrm>
            <a:off x="1415803" y="3032331"/>
            <a:ext cx="5925844" cy="36842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Devices broken down into different compliance categories.</a:t>
            </a:r>
          </a:p>
          <a:p>
            <a:r>
              <a:rPr lang="en-GB" sz="1400" b="1" dirty="0"/>
              <a:t>Further Information Required </a:t>
            </a:r>
            <a:r>
              <a:rPr lang="en-GB" sz="1400" dirty="0"/>
              <a:t>– more info required before device can be deemed compliant:</a:t>
            </a:r>
          </a:p>
          <a:p>
            <a:pPr lvl="1"/>
            <a:r>
              <a:rPr lang="en-GB" sz="1200" u="sng" dirty="0"/>
              <a:t>Non-compliant:</a:t>
            </a:r>
            <a:r>
              <a:rPr lang="en-GB" sz="1200" dirty="0"/>
              <a:t> Not compliant at this stage – please refer to ‘Compliance Status Comments’.</a:t>
            </a:r>
          </a:p>
          <a:p>
            <a:pPr lvl="1"/>
            <a:r>
              <a:rPr lang="en-GB" sz="1200" u="sng" dirty="0"/>
              <a:t>Minor non-compliance or Document error:</a:t>
            </a:r>
            <a:r>
              <a:rPr lang="en-GB" sz="1200" dirty="0"/>
              <a:t> </a:t>
            </a:r>
          </a:p>
          <a:p>
            <a:pPr lvl="2"/>
            <a:r>
              <a:rPr lang="en-GB" sz="1000" dirty="0"/>
              <a:t>Documentation error stopping device from being fully compliant.</a:t>
            </a:r>
          </a:p>
          <a:p>
            <a:r>
              <a:rPr lang="en-GB" sz="1400" b="1" dirty="0"/>
              <a:t>Awaiting Assessment</a:t>
            </a:r>
            <a:r>
              <a:rPr lang="en-GB" sz="1400" dirty="0"/>
              <a:t> </a:t>
            </a:r>
          </a:p>
          <a:p>
            <a:pPr lvl="1"/>
            <a:r>
              <a:rPr lang="en-GB" sz="1200" dirty="0"/>
              <a:t>Will be reviewed in due course.</a:t>
            </a:r>
          </a:p>
          <a:p>
            <a:pPr lvl="1"/>
            <a:r>
              <a:rPr lang="en-GB" sz="1200" dirty="0"/>
              <a:t>Due to large quantity of submissions, we are unable to provide a timescale for review completion.</a:t>
            </a:r>
          </a:p>
          <a:p>
            <a:r>
              <a:rPr lang="en-GB" sz="1400" b="1" dirty="0"/>
              <a:t>Compliant</a:t>
            </a:r>
          </a:p>
          <a:p>
            <a:pPr lvl="1"/>
            <a:r>
              <a:rPr lang="en-GB" sz="1200" dirty="0"/>
              <a:t>Compliant to </a:t>
            </a:r>
            <a:r>
              <a:rPr lang="en-GB" sz="1200" b="1" dirty="0"/>
              <a:t>ENA’s best engineering judgement.</a:t>
            </a:r>
          </a:p>
          <a:p>
            <a:pPr lvl="1"/>
            <a:r>
              <a:rPr lang="en-GB" sz="1200" dirty="0"/>
              <a:t>No further action needs to be taken at this stage.</a:t>
            </a:r>
          </a:p>
          <a:p>
            <a:pPr lvl="1"/>
            <a:r>
              <a:rPr lang="en-GB" sz="1200" b="1" dirty="0"/>
              <a:t>‘Compliant – on-site confirmation by DNO required’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35B66-3A71-4521-96F7-612DCBAF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844" y="1180455"/>
            <a:ext cx="2286992" cy="17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66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3" y="662427"/>
            <a:ext cx="7395313" cy="1152526"/>
          </a:xfrm>
        </p:spPr>
        <p:txBody>
          <a:bodyPr/>
          <a:lstStyle/>
          <a:p>
            <a:r>
              <a:rPr lang="en-GB" dirty="0"/>
              <a:t>Resolving Device Issues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127AAE3-CDA2-4FE4-A9A9-FDD391678921}"/>
              </a:ext>
            </a:extLst>
          </p:cNvPr>
          <p:cNvSpPr txBox="1">
            <a:spLocks/>
          </p:cNvSpPr>
          <p:nvPr/>
        </p:nvSpPr>
        <p:spPr>
          <a:xfrm>
            <a:off x="1531213" y="2351542"/>
            <a:ext cx="5925844" cy="36842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00005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If device is non-compliant, refer to compliance status comments.</a:t>
            </a:r>
          </a:p>
          <a:p>
            <a:r>
              <a:rPr lang="en-GB" sz="1400" dirty="0"/>
              <a:t>Address the issues raised in the comments and re-submit to the TTR.</a:t>
            </a:r>
          </a:p>
          <a:p>
            <a:r>
              <a:rPr lang="en-GB" sz="1400" dirty="0"/>
              <a:t>Device documentation will be reviewed again, ensure all errors are omitted before re-submitting – otherwise further delays.</a:t>
            </a:r>
          </a:p>
          <a:p>
            <a:r>
              <a:rPr lang="en-GB" sz="1400" dirty="0"/>
              <a:t>If anything is unclear – submit a feedback request form stating device reference.</a:t>
            </a:r>
          </a:p>
          <a:p>
            <a:r>
              <a:rPr lang="en-GB" sz="1400" b="1" dirty="0"/>
              <a:t>Only manufacturer’s can request information/feedback about their own devices.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! RE-UPLOADS OF SAME DEVICE UNDER NEW DEVICE REFERENCE !</a:t>
            </a:r>
          </a:p>
          <a:p>
            <a:pPr lvl="1"/>
            <a:r>
              <a:rPr lang="en-GB" sz="900" b="1" dirty="0">
                <a:solidFill>
                  <a:srgbClr val="FF0000"/>
                </a:solidFill>
              </a:rPr>
              <a:t>Will likely be deleting older device versions IF under separate device reference.</a:t>
            </a:r>
          </a:p>
          <a:p>
            <a:endParaRPr lang="en-GB" sz="1200" b="1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708CD-3FF4-47A9-AF13-8BF10CAA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505" y="1686884"/>
            <a:ext cx="7057748" cy="567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AAC281-EC73-44C8-83CA-6C0ABFA99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213" y="5043048"/>
            <a:ext cx="7156957" cy="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Compliant/Non-compliant Examples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52264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6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862366" cy="1152526"/>
          </a:xfrm>
        </p:spPr>
        <p:txBody>
          <a:bodyPr/>
          <a:lstStyle/>
          <a:p>
            <a:r>
              <a:rPr lang="en-GB" dirty="0"/>
              <a:t>Non-compliant Application –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A7AEC-3261-4B7D-A41E-8F91A9DC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33" y="1814953"/>
            <a:ext cx="3758535" cy="53297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C8A9D-3AD9-4048-9F63-090552736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656" y="2805680"/>
            <a:ext cx="3667125" cy="8814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4EDB0-40C9-48E7-9516-714D77E49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744" y="3586531"/>
            <a:ext cx="2891772" cy="11623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811C4-CA7B-48B1-8C2A-C15D55CFF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292" y="4510070"/>
            <a:ext cx="3829489" cy="13799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B3F34A-0119-4DA2-87A5-4EE306ECDD13}"/>
              </a:ext>
            </a:extLst>
          </p:cNvPr>
          <p:cNvSpPr txBox="1"/>
          <p:nvPr/>
        </p:nvSpPr>
        <p:spPr>
          <a:xfrm>
            <a:off x="1746596" y="2426144"/>
            <a:ext cx="337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1. Missing THD/PWHD values for PQ - Harmonics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9DE1B-0B46-40DB-B967-8356429E06F6}"/>
              </a:ext>
            </a:extLst>
          </p:cNvPr>
          <p:cNvSpPr txBox="1"/>
          <p:nvPr/>
        </p:nvSpPr>
        <p:spPr>
          <a:xfrm>
            <a:off x="5259801" y="3715482"/>
            <a:ext cx="33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2. Test impedance not declared – cannot determine whether normalised results are correct.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C15B0-BA0A-41E4-B5AF-C26A4E9DBDEA}"/>
              </a:ext>
            </a:extLst>
          </p:cNvPr>
          <p:cNvSpPr txBox="1"/>
          <p:nvPr/>
        </p:nvSpPr>
        <p:spPr>
          <a:xfrm>
            <a:off x="1455724" y="4888068"/>
            <a:ext cx="337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3. Device trips before minimum time delay of 0.5s.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6A686-1C11-49BA-B1C7-619F26F2A837}"/>
              </a:ext>
            </a:extLst>
          </p:cNvPr>
          <p:cNvSpPr txBox="1"/>
          <p:nvPr/>
        </p:nvSpPr>
        <p:spPr>
          <a:xfrm>
            <a:off x="5196656" y="5968685"/>
            <a:ext cx="33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4. Time &amp; measured delay setting not declared – needs to be &gt; 20s.</a:t>
            </a:r>
          </a:p>
        </p:txBody>
      </p:sp>
    </p:spTree>
    <p:extLst>
      <p:ext uri="{BB962C8B-B14F-4D97-AF65-F5344CB8AC3E}">
        <p14:creationId xmlns:p14="http://schemas.microsoft.com/office/powerpoint/2010/main" val="438602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928734" cy="1152526"/>
          </a:xfrm>
        </p:spPr>
        <p:txBody>
          <a:bodyPr/>
          <a:lstStyle/>
          <a:p>
            <a:r>
              <a:rPr lang="en-GB" dirty="0"/>
              <a:t>Non-compliant Application –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D87363-1E46-4EC9-A463-AB2C37B38372}"/>
              </a:ext>
            </a:extLst>
          </p:cNvPr>
          <p:cNvSpPr/>
          <p:nvPr/>
        </p:nvSpPr>
        <p:spPr>
          <a:xfrm>
            <a:off x="1455724" y="63198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3F34A-0119-4DA2-87A5-4EE306ECDD13}"/>
              </a:ext>
            </a:extLst>
          </p:cNvPr>
          <p:cNvSpPr txBox="1"/>
          <p:nvPr/>
        </p:nvSpPr>
        <p:spPr>
          <a:xfrm>
            <a:off x="1640455" y="5687301"/>
            <a:ext cx="337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1. Missing phase 2/3 harmonic current data.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9CC61B-13BB-49A5-A9DE-7F55D480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455" y="1238690"/>
            <a:ext cx="3404486" cy="43392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563B56-97F5-4A7A-8CF3-002AC516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025" y="2470934"/>
            <a:ext cx="3557127" cy="16739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A41446-C48D-4B18-8C43-6026F4ED8060}"/>
              </a:ext>
            </a:extLst>
          </p:cNvPr>
          <p:cNvSpPr txBox="1"/>
          <p:nvPr/>
        </p:nvSpPr>
        <p:spPr>
          <a:xfrm>
            <a:off x="5597683" y="4152512"/>
            <a:ext cx="337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2. Device declared as G98 (3.68kW single phase) however LFSM-O tests show active power output is greater – must be tested to G99 as no declaration of G100 power limitation device.</a:t>
            </a:r>
          </a:p>
        </p:txBody>
      </p:sp>
    </p:spTree>
    <p:extLst>
      <p:ext uri="{BB962C8B-B14F-4D97-AF65-F5344CB8AC3E}">
        <p14:creationId xmlns:p14="http://schemas.microsoft.com/office/powerpoint/2010/main" val="211358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928734" cy="1152526"/>
          </a:xfrm>
        </p:spPr>
        <p:txBody>
          <a:bodyPr/>
          <a:lstStyle/>
          <a:p>
            <a:r>
              <a:rPr lang="en-GB" dirty="0"/>
              <a:t>Compliant Application –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D87363-1E46-4EC9-A463-AB2C37B38372}"/>
              </a:ext>
            </a:extLst>
          </p:cNvPr>
          <p:cNvSpPr/>
          <p:nvPr/>
        </p:nvSpPr>
        <p:spPr>
          <a:xfrm>
            <a:off x="1455724" y="63198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3F34A-0119-4DA2-87A5-4EE306ECDD13}"/>
              </a:ext>
            </a:extLst>
          </p:cNvPr>
          <p:cNvSpPr txBox="1"/>
          <p:nvPr/>
        </p:nvSpPr>
        <p:spPr>
          <a:xfrm>
            <a:off x="1601672" y="4296816"/>
            <a:ext cx="337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1. Correctly supplied 3 phase harmonic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5816B-200D-424A-9FD3-BC9BC006F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833" y="1643059"/>
            <a:ext cx="3670364" cy="25307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B4D57-2325-4A88-B9B6-59366F884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53" y="2021583"/>
            <a:ext cx="3983008" cy="258319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CBDCC4-95A7-4C7F-A0BA-082AB9CF65FF}"/>
              </a:ext>
            </a:extLst>
          </p:cNvPr>
          <p:cNvSpPr txBox="1"/>
          <p:nvPr/>
        </p:nvSpPr>
        <p:spPr>
          <a:xfrm>
            <a:off x="5456734" y="4634061"/>
            <a:ext cx="3378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2. Clear &amp; legible LFSM-O graph plot which shows correct active power output response (droop) to an increase in frequency.</a:t>
            </a:r>
          </a:p>
        </p:txBody>
      </p:sp>
    </p:spTree>
    <p:extLst>
      <p:ext uri="{BB962C8B-B14F-4D97-AF65-F5344CB8AC3E}">
        <p14:creationId xmlns:p14="http://schemas.microsoft.com/office/powerpoint/2010/main" val="317257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928734" cy="1152526"/>
          </a:xfrm>
        </p:spPr>
        <p:txBody>
          <a:bodyPr/>
          <a:lstStyle/>
          <a:p>
            <a:r>
              <a:rPr lang="en-GB" dirty="0"/>
              <a:t>Compliant Application –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D87363-1E46-4EC9-A463-AB2C37B38372}"/>
              </a:ext>
            </a:extLst>
          </p:cNvPr>
          <p:cNvSpPr/>
          <p:nvPr/>
        </p:nvSpPr>
        <p:spPr>
          <a:xfrm>
            <a:off x="1455724" y="63198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3F34A-0119-4DA2-87A5-4EE306ECDD13}"/>
              </a:ext>
            </a:extLst>
          </p:cNvPr>
          <p:cNvSpPr txBox="1"/>
          <p:nvPr/>
        </p:nvSpPr>
        <p:spPr>
          <a:xfrm>
            <a:off x="1640455" y="4718699"/>
            <a:ext cx="33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1. Correctly declared test/standard impedance – results show correct normalisation.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CBDCC4-95A7-4C7F-A0BA-082AB9CF65FF}"/>
              </a:ext>
            </a:extLst>
          </p:cNvPr>
          <p:cNvSpPr txBox="1"/>
          <p:nvPr/>
        </p:nvSpPr>
        <p:spPr>
          <a:xfrm>
            <a:off x="5472201" y="6073667"/>
            <a:ext cx="33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2. Certificate of compliance - lists test date/location and all test data results.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EA223-AF7C-41EC-9C0E-7DE151DB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455" y="1445319"/>
            <a:ext cx="3213461" cy="31887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Graphic 13" descr="Chat">
            <a:extLst>
              <a:ext uri="{FF2B5EF4-FFF2-40B4-BE49-F238E27FC236}">
                <a16:creationId xmlns:a16="http://schemas.microsoft.com/office/drawing/2014/main" id="{E05A653B-21CB-4D1D-B8B4-9A16B7D30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8658" y="409907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3C1654-5285-454F-B7B9-1A5505A2A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240" y="1445319"/>
            <a:ext cx="3628430" cy="43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1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21" y="620713"/>
            <a:ext cx="5770372" cy="5038682"/>
          </a:xfrm>
        </p:spPr>
        <p:txBody>
          <a:bodyPr/>
          <a:lstStyle/>
          <a:p>
            <a:r>
              <a:rPr lang="en-GB" dirty="0"/>
              <a:t>Review Walkthrough</a:t>
            </a:r>
            <a:br>
              <a:rPr lang="en-GB" dirty="0"/>
            </a:br>
            <a:br>
              <a:rPr lang="en-GB" dirty="0"/>
            </a:br>
            <a:r>
              <a:rPr lang="en-GB" sz="4400" dirty="0"/>
              <a:t>G98 Form C</a:t>
            </a:r>
            <a:br>
              <a:rPr lang="en-GB" dirty="0"/>
            </a:br>
            <a:br>
              <a:rPr lang="en-GB" dirty="0"/>
            </a:br>
            <a:r>
              <a:rPr lang="en-GB" sz="2400" b="0" dirty="0"/>
              <a:t>3kW Energy Storage Device </a:t>
            </a:r>
            <a:endParaRPr lang="en-GB" b="0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66779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0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50CC53-1016-4573-8A20-F20B72E35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5328047" cy="6858000"/>
          </a:xfrm>
        </p:spPr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A139A49-CF7F-4697-89FE-0C48952DCE57}"/>
              </a:ext>
            </a:extLst>
          </p:cNvPr>
          <p:cNvSpPr txBox="1"/>
          <p:nvPr/>
        </p:nvSpPr>
        <p:spPr>
          <a:xfrm>
            <a:off x="470517" y="3914537"/>
            <a:ext cx="410860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Example Submission; </a:t>
            </a:r>
            <a:r>
              <a:rPr lang="en-GB" sz="2000" dirty="0">
                <a:solidFill>
                  <a:srgbClr val="000000"/>
                </a:solidFill>
              </a:rPr>
              <a:t>G98 Form C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Type Test Verification Report</a:t>
            </a:r>
          </a:p>
        </p:txBody>
      </p:sp>
      <p:pic>
        <p:nvPicPr>
          <p:cNvPr id="29" name="Picture Placeholder 28" descr="A blue and green grass&#10;&#10;Description automatically generated">
            <a:extLst>
              <a:ext uri="{FF2B5EF4-FFF2-40B4-BE49-F238E27FC236}">
                <a16:creationId xmlns:a16="http://schemas.microsoft.com/office/drawing/2014/main" id="{EA3806AB-3970-4011-8BF1-82B1D55C1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325" r="3432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0EE94-A7C9-4F18-998B-719925942C27}"/>
              </a:ext>
            </a:extLst>
          </p:cNvPr>
          <p:cNvSpPr txBox="1"/>
          <p:nvPr/>
        </p:nvSpPr>
        <p:spPr>
          <a:xfrm>
            <a:off x="470517" y="1345631"/>
            <a:ext cx="4074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Requirements for the connection of Fully Type  Tested Micro-generators (up to and including 16 A  per phase) in parallel with public Low Voltage  Distribution Networks on or after 27 April 2019 </a:t>
            </a:r>
          </a:p>
        </p:txBody>
      </p:sp>
    </p:spTree>
    <p:extLst>
      <p:ext uri="{BB962C8B-B14F-4D97-AF65-F5344CB8AC3E}">
        <p14:creationId xmlns:p14="http://schemas.microsoft.com/office/powerpoint/2010/main" val="37754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20713"/>
            <a:ext cx="6581954" cy="1152526"/>
          </a:xfrm>
        </p:spPr>
        <p:txBody>
          <a:bodyPr/>
          <a:lstStyle/>
          <a:p>
            <a:r>
              <a:rPr lang="en-GB" dirty="0"/>
              <a:t>Structure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8964DFF-4C51-4A3A-B1ED-49D516124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49384"/>
              </p:ext>
            </p:extLst>
          </p:nvPr>
        </p:nvGraphicFramePr>
        <p:xfrm>
          <a:off x="2029386" y="1340527"/>
          <a:ext cx="6356412" cy="48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206">
                  <a:extLst>
                    <a:ext uri="{9D8B030D-6E8A-4147-A177-3AD203B41FA5}">
                      <a16:colId xmlns:a16="http://schemas.microsoft.com/office/drawing/2014/main" val="2274041883"/>
                    </a:ext>
                  </a:extLst>
                </a:gridCol>
                <a:gridCol w="3178206">
                  <a:extLst>
                    <a:ext uri="{9D8B030D-6E8A-4147-A177-3AD203B41FA5}">
                      <a16:colId xmlns:a16="http://schemas.microsoft.com/office/drawing/2014/main" val="1030459503"/>
                    </a:ext>
                  </a:extLst>
                </a:gridCol>
              </a:tblGrid>
              <a:tr h="11552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 1</a:t>
                      </a:r>
                    </a:p>
                    <a:p>
                      <a:pPr algn="ctr"/>
                      <a:r>
                        <a:rPr lang="en-GB" b="0" dirty="0"/>
                        <a:t>Introduction &amp; Type Test Register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 2</a:t>
                      </a:r>
                    </a:p>
                    <a:p>
                      <a:pPr algn="ctr"/>
                      <a:r>
                        <a:rPr lang="en-GB" b="0" dirty="0"/>
                        <a:t>Walkthrough of Assessment Procedure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38630"/>
                  </a:ext>
                </a:extLst>
              </a:tr>
              <a:tr h="9084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WSP Team 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G98 Form C – 3kW Energy Storage Device 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678045"/>
                  </a:ext>
                </a:extLst>
              </a:tr>
              <a:tr h="9084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Brief Introduction to Assessment Procedure &amp; Common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G99 Form A2-3 – 18kW 3-phase Inverter 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150866"/>
                  </a:ext>
                </a:extLst>
              </a:tr>
              <a:tr h="63588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Type Test Register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Devices &gt; 50kW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722739"/>
                  </a:ext>
                </a:extLst>
              </a:tr>
              <a:tr h="60235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Compliant/Non-compliant Examples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517075"/>
                  </a:ext>
                </a:extLst>
              </a:tr>
              <a:tr h="60235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Q&amp;A Throughout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85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71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065" y="576467"/>
            <a:ext cx="4660490" cy="581281"/>
          </a:xfrm>
        </p:spPr>
        <p:txBody>
          <a:bodyPr>
            <a:normAutofit/>
          </a:bodyPr>
          <a:lstStyle/>
          <a:p>
            <a:r>
              <a:rPr lang="en-GB" dirty="0"/>
              <a:t>Stages of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2DA10-5DD4-41BA-A03A-5F58BCCE64AC}"/>
              </a:ext>
            </a:extLst>
          </p:cNvPr>
          <p:cNvSpPr txBox="1"/>
          <p:nvPr/>
        </p:nvSpPr>
        <p:spPr>
          <a:xfrm>
            <a:off x="1440341" y="1443841"/>
            <a:ext cx="721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Operating Range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Power Quality – Harmonics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Power Quality – Voltage Fluctuations &amp; Flicker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Power Quality – DC Injection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Power Quality – Power Factor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Protection – Frequency Tests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Protection – Voltage Tests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Protection – Loss of Mains Test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Limited Frequency Sensitive Mode – Overfrequency (LFSM-O) Test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Power Output with Falling Frequency Test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Reconnection Timer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Fault Level Contribution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Logic Interface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Self-Monitoring solid state switching</a:t>
            </a:r>
          </a:p>
        </p:txBody>
      </p:sp>
    </p:spTree>
    <p:extLst>
      <p:ext uri="{BB962C8B-B14F-4D97-AF65-F5344CB8AC3E}">
        <p14:creationId xmlns:p14="http://schemas.microsoft.com/office/powerpoint/2010/main" val="253573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Front Page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C950499-93CC-4668-B57C-79DAF27FAF34}"/>
              </a:ext>
            </a:extLst>
          </p:cNvPr>
          <p:cNvSpPr txBox="1"/>
          <p:nvPr/>
        </p:nvSpPr>
        <p:spPr>
          <a:xfrm>
            <a:off x="2717075" y="4756075"/>
            <a:ext cx="5495346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The front page of the Type Test Verification report must be filled out and signed on behalf of the manufacturer/testing centre.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1" dirty="0">
                <a:solidFill>
                  <a:srgbClr val="000000"/>
                </a:solidFill>
                <a:latin typeface="Calibri"/>
              </a:rPr>
              <a:t>Note: this device is a 3kW Inverter – Energy Storage Device</a:t>
            </a:r>
            <a:endParaRPr lang="en-GB" sz="12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2F1F4-8ED1-4A21-B9FB-58816AD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5" y="377458"/>
            <a:ext cx="4491593" cy="41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9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1. Operating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085BC-8B53-49A4-875F-85C37F60A900}"/>
              </a:ext>
            </a:extLst>
          </p:cNvPr>
          <p:cNvSpPr txBox="1"/>
          <p:nvPr/>
        </p:nvSpPr>
        <p:spPr>
          <a:xfrm>
            <a:off x="2840855" y="5184293"/>
            <a:ext cx="594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Tests to see whether device can operate within required ranges over specified 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Statement that device stays connected </a:t>
            </a:r>
            <a:r>
              <a:rPr lang="en-GB" b="1" u="sng" dirty="0"/>
              <a:t>and/or;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Graphical evidence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37805-AD5D-46EA-A291-035B4BFA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5" y="1073542"/>
            <a:ext cx="4926805" cy="36970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F477CD-74C6-49A9-AB49-D19EB1771CA9}"/>
              </a:ext>
            </a:extLst>
          </p:cNvPr>
          <p:cNvSpPr txBox="1"/>
          <p:nvPr/>
        </p:nvSpPr>
        <p:spPr>
          <a:xfrm>
            <a:off x="5571570" y="3811800"/>
            <a:ext cx="1926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Pass.</a:t>
            </a:r>
          </a:p>
          <a:p>
            <a:r>
              <a:rPr lang="en-GB" sz="1100" dirty="0"/>
              <a:t>Device operates normally.</a:t>
            </a:r>
          </a:p>
          <a:p>
            <a:r>
              <a:rPr lang="en-GB" sz="1100" dirty="0"/>
              <a:t>No disconnection occurred.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8B162-E2BE-4BAF-8F52-C99EAB9C8EC6}"/>
              </a:ext>
            </a:extLst>
          </p:cNvPr>
          <p:cNvSpPr txBox="1"/>
          <p:nvPr/>
        </p:nvSpPr>
        <p:spPr>
          <a:xfrm>
            <a:off x="5571570" y="2621978"/>
            <a:ext cx="1926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Pass.</a:t>
            </a:r>
          </a:p>
          <a:p>
            <a:r>
              <a:rPr lang="en-GB" sz="1100" dirty="0"/>
              <a:t>Device operates normally.</a:t>
            </a:r>
          </a:p>
          <a:p>
            <a:r>
              <a:rPr lang="en-GB" sz="1100" dirty="0"/>
              <a:t>No disconnection occurred.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958AA-A83D-4BDC-862C-41AD2FC921AD}"/>
              </a:ext>
            </a:extLst>
          </p:cNvPr>
          <p:cNvSpPr txBox="1"/>
          <p:nvPr/>
        </p:nvSpPr>
        <p:spPr>
          <a:xfrm>
            <a:off x="5571570" y="1426903"/>
            <a:ext cx="1926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Pass.</a:t>
            </a:r>
          </a:p>
          <a:p>
            <a:r>
              <a:rPr lang="en-GB" sz="1100" dirty="0"/>
              <a:t>Device operates normally.</a:t>
            </a:r>
          </a:p>
          <a:p>
            <a:r>
              <a:rPr lang="en-GB" sz="1100" dirty="0"/>
              <a:t>No disconnection occurred.</a:t>
            </a:r>
          </a:p>
        </p:txBody>
      </p:sp>
    </p:spTree>
    <p:extLst>
      <p:ext uri="{BB962C8B-B14F-4D97-AF65-F5344CB8AC3E}">
        <p14:creationId xmlns:p14="http://schemas.microsoft.com/office/powerpoint/2010/main" val="286104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624F720-4AAE-402E-8818-484E992B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1" y="1389868"/>
            <a:ext cx="2022523" cy="313213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dirty="0">
                <a:solidFill>
                  <a:srgbClr val="000000"/>
                </a:solidFill>
                <a:latin typeface="Calibri"/>
              </a:rPr>
              <a:t>Test 1;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Voltage = 85% of nominal (195.5V)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Frequency = 47.5Hz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Power factor = 1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Period of test 90 minutes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B99EB-C9A6-4F37-855A-6EE7C744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212" y="1247825"/>
            <a:ext cx="6312527" cy="37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4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BD8F84-14FB-4E05-9D94-65B03A7E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66" y="1380990"/>
            <a:ext cx="1889358" cy="313213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dirty="0">
                <a:solidFill>
                  <a:srgbClr val="000000"/>
                </a:solidFill>
                <a:latin typeface="Calibri"/>
              </a:rPr>
              <a:t>Test 2;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Voltage = 110% of nominal (253V)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Frequency = 51.5Hz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Power factor = 1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Period of test 90 minutes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56967-DEEB-411B-AE5A-CB07B057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40" y="1251751"/>
            <a:ext cx="6476616" cy="39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3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BD8F84-14FB-4E05-9D94-65B03A7E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04" y="1318846"/>
            <a:ext cx="1782365" cy="313213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dirty="0">
                <a:solidFill>
                  <a:srgbClr val="000000"/>
                </a:solidFill>
                <a:latin typeface="Calibri"/>
              </a:rPr>
              <a:t>Test 3; 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Voltage = 110% of nominal (253V)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Frequency = 52Hz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Power factor = 1 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Period of test 15 minutes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1551A-B349-4563-A8AE-CC3F02BE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13" y="1154050"/>
            <a:ext cx="6557959" cy="39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5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2. Power Quality - Harmonics</a:t>
            </a:r>
          </a:p>
        </p:txBody>
      </p:sp>
      <p:pic>
        <p:nvPicPr>
          <p:cNvPr id="8" name="Picture 20" descr="image001">
            <a:extLst>
              <a:ext uri="{FF2B5EF4-FFF2-40B4-BE49-F238E27FC236}">
                <a16:creationId xmlns:a16="http://schemas.microsoft.com/office/drawing/2014/main" id="{6B83EF53-8716-46B5-B2AF-D269FC96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62561" y="937190"/>
            <a:ext cx="5352947" cy="26160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44A72A-47A9-4C6D-A336-82E128BFA1CD}"/>
              </a:ext>
            </a:extLst>
          </p:cNvPr>
          <p:cNvSpPr/>
          <p:nvPr/>
        </p:nvSpPr>
        <p:spPr>
          <a:xfrm>
            <a:off x="3253034" y="388882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</a:rPr>
              <a:t>Manufacturers must supply harmonics for </a:t>
            </a:r>
            <a:r>
              <a:rPr lang="en-GB" b="1" dirty="0">
                <a:solidFill>
                  <a:srgbClr val="000000"/>
                </a:solidFill>
              </a:rPr>
              <a:t>all 3 phases </a:t>
            </a:r>
            <a:r>
              <a:rPr lang="en-GB" dirty="0">
                <a:solidFill>
                  <a:srgbClr val="000000"/>
                </a:solidFill>
              </a:rPr>
              <a:t>and they must comply with the limits stated in Table 2 of BS EN 61000-3-2.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</a:rPr>
              <a:t>Data is required from #2 - #40 harmonics</a:t>
            </a:r>
          </a:p>
        </p:txBody>
      </p:sp>
    </p:spTree>
    <p:extLst>
      <p:ext uri="{BB962C8B-B14F-4D97-AF65-F5344CB8AC3E}">
        <p14:creationId xmlns:p14="http://schemas.microsoft.com/office/powerpoint/2010/main" val="364758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065" y="576467"/>
            <a:ext cx="3116276" cy="581281"/>
          </a:xfrm>
        </p:spPr>
        <p:txBody>
          <a:bodyPr>
            <a:normAutofit fontScale="90000"/>
          </a:bodyPr>
          <a:lstStyle/>
          <a:p>
            <a:r>
              <a:rPr lang="en-GB" dirty="0"/>
              <a:t>2. PQ - Harmonics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EE7AC-79E7-4AE3-B98B-D5F07CF91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591" y="1157748"/>
            <a:ext cx="3552658" cy="4323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C12A5-7861-435B-AE77-698F5974E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50" y="1157748"/>
            <a:ext cx="3936506" cy="4323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15C74C-C4D5-4C86-AA64-7889C577D715}"/>
              </a:ext>
            </a:extLst>
          </p:cNvPr>
          <p:cNvSpPr txBox="1"/>
          <p:nvPr/>
        </p:nvSpPr>
        <p:spPr>
          <a:xfrm>
            <a:off x="1612122" y="5690044"/>
            <a:ext cx="7292181" cy="9941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B050"/>
                </a:solidFill>
                <a:latin typeface="Arial" panose="00000500000000000000" pitchFamily="2" charset="0"/>
              </a:rPr>
              <a:t>Measured values </a:t>
            </a:r>
            <a:r>
              <a:rPr lang="en-GB" dirty="0">
                <a:latin typeface="Arial" panose="00000500000000000000" pitchFamily="2" charset="0"/>
              </a:rPr>
              <a:t>&lt; </a:t>
            </a:r>
            <a:r>
              <a:rPr lang="en-GB" dirty="0">
                <a:solidFill>
                  <a:srgbClr val="FF0000"/>
                </a:solidFill>
                <a:latin typeface="Arial" panose="00000500000000000000" pitchFamily="2" charset="0"/>
              </a:rPr>
              <a:t>Limit in BS EN 61000-3-2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Higher limits only allowed under certain exemptions (see 6.2.3.4 61000-3-2)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61929-17CE-49F7-9118-D9E905DDB246}"/>
              </a:ext>
            </a:extLst>
          </p:cNvPr>
          <p:cNvSpPr/>
          <p:nvPr/>
        </p:nvSpPr>
        <p:spPr>
          <a:xfrm>
            <a:off x="3781887" y="1739029"/>
            <a:ext cx="559294" cy="3742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52198-6C7B-4FE5-B7AF-B46D2FE2B403}"/>
              </a:ext>
            </a:extLst>
          </p:cNvPr>
          <p:cNvSpPr/>
          <p:nvPr/>
        </p:nvSpPr>
        <p:spPr>
          <a:xfrm>
            <a:off x="2873172" y="2041864"/>
            <a:ext cx="559294" cy="34393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AA02A-E369-4014-9F7B-7E154A5AB2AA}"/>
              </a:ext>
            </a:extLst>
          </p:cNvPr>
          <p:cNvSpPr/>
          <p:nvPr/>
        </p:nvSpPr>
        <p:spPr>
          <a:xfrm>
            <a:off x="1964457" y="2041863"/>
            <a:ext cx="559294" cy="34393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19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600" dirty="0"/>
              <a:t>3. Power Quality – Voltage Fluctuations and Flicker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3E130FE-D060-49DC-8B35-D787B590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42" y="1052516"/>
            <a:ext cx="5319832" cy="3553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EF79A2-06FC-4006-88B4-8AF623AA0AD6}"/>
              </a:ext>
            </a:extLst>
          </p:cNvPr>
          <p:cNvSpPr txBox="1"/>
          <p:nvPr/>
        </p:nvSpPr>
        <p:spPr>
          <a:xfrm>
            <a:off x="2648299" y="4896216"/>
            <a:ext cx="6289004" cy="20651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Device (EUT) connected to reference to measure voltage fluctuations and flicker.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These tests should be undertake in accordance with G98 Annex A1 A.1.3.3 and results should be normalised to standard source impedance.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1-phase test impedance = 0.4</a:t>
            </a:r>
            <a:r>
              <a:rPr lang="el-GR" sz="1400" dirty="0">
                <a:latin typeface="Arial" panose="00000500000000000000" pitchFamily="2" charset="0"/>
              </a:rPr>
              <a:t>Ω</a:t>
            </a:r>
            <a:endParaRPr lang="en-GB" sz="1400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3-phase test impedance = 0.24</a:t>
            </a:r>
            <a:r>
              <a:rPr lang="el-GR" sz="1400" dirty="0">
                <a:latin typeface="Arial" panose="00000500000000000000" pitchFamily="2" charset="0"/>
              </a:rPr>
              <a:t>Ω</a:t>
            </a:r>
            <a:endParaRPr lang="en-GB" sz="1400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400" dirty="0">
              <a:latin typeface="Ari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96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600" dirty="0"/>
              <a:t>3. Power Quality – Voltage Fluctuations and Flicker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EF202-372C-4BBB-AD5B-93C7ED599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16" y="408373"/>
            <a:ext cx="5364704" cy="4799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217F5D-1631-46C1-8678-175FDD2531B2}"/>
              </a:ext>
            </a:extLst>
          </p:cNvPr>
          <p:cNvSpPr/>
          <p:nvPr/>
        </p:nvSpPr>
        <p:spPr>
          <a:xfrm>
            <a:off x="4500979" y="4367814"/>
            <a:ext cx="399495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43533-5BF8-4DE5-9A6A-B97EB462B208}"/>
              </a:ext>
            </a:extLst>
          </p:cNvPr>
          <p:cNvSpPr/>
          <p:nvPr/>
        </p:nvSpPr>
        <p:spPr>
          <a:xfrm>
            <a:off x="6562078" y="4367814"/>
            <a:ext cx="399495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89109-7457-4123-92BB-3231F964EA41}"/>
              </a:ext>
            </a:extLst>
          </p:cNvPr>
          <p:cNvSpPr txBox="1"/>
          <p:nvPr/>
        </p:nvSpPr>
        <p:spPr>
          <a:xfrm>
            <a:off x="2748466" y="5322344"/>
            <a:ext cx="6289004" cy="139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If both 0.24</a:t>
            </a:r>
            <a:r>
              <a:rPr lang="el-GR" dirty="0">
                <a:latin typeface="Arial" panose="00000500000000000000" pitchFamily="2" charset="0"/>
              </a:rPr>
              <a:t>Ω</a:t>
            </a:r>
            <a:r>
              <a:rPr lang="en-GB" dirty="0">
                <a:latin typeface="Arial" panose="00000500000000000000" pitchFamily="2" charset="0"/>
              </a:rPr>
              <a:t> &amp; 0.4</a:t>
            </a:r>
            <a:r>
              <a:rPr lang="el-GR" dirty="0">
                <a:latin typeface="Arial" panose="00000500000000000000" pitchFamily="2" charset="0"/>
              </a:rPr>
              <a:t>Ω</a:t>
            </a:r>
            <a:r>
              <a:rPr lang="en-GB" dirty="0">
                <a:latin typeface="Arial" panose="00000500000000000000" pitchFamily="2" charset="0"/>
              </a:rPr>
              <a:t> declared, use best engineering judgement to determine whether correct value was used.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Otherwise, contact manufacturer for clarification.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Typically within limits.</a:t>
            </a:r>
          </a:p>
        </p:txBody>
      </p:sp>
    </p:spTree>
    <p:extLst>
      <p:ext uri="{BB962C8B-B14F-4D97-AF65-F5344CB8AC3E}">
        <p14:creationId xmlns:p14="http://schemas.microsoft.com/office/powerpoint/2010/main" val="359987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AC3C80-63D7-408F-A05D-6309FD2C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</p:spPr>
        <p:txBody>
          <a:bodyPr>
            <a:normAutofit/>
          </a:bodyPr>
          <a:lstStyle/>
          <a:p>
            <a:r>
              <a:rPr lang="en-GB" dirty="0"/>
              <a:t>Our team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118CF51-07F4-4821-BCE1-43B617BCCC7D}"/>
              </a:ext>
            </a:extLst>
          </p:cNvPr>
          <p:cNvSpPr txBox="1">
            <a:spLocks/>
          </p:cNvSpPr>
          <p:nvPr/>
        </p:nvSpPr>
        <p:spPr>
          <a:xfrm>
            <a:off x="251520" y="5121004"/>
            <a:ext cx="8640960" cy="1152128"/>
          </a:xfr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team</a:t>
            </a:r>
          </a:p>
          <a:p>
            <a:pPr lvl="1"/>
            <a:r>
              <a:rPr lang="en-GB" dirty="0"/>
              <a:t>48 FTEs by the end 2019</a:t>
            </a:r>
          </a:p>
          <a:p>
            <a:pPr lvl="1"/>
            <a:r>
              <a:rPr lang="en-GB" dirty="0"/>
              <a:t>Highly qualified and skilled: ~1/3 PhDs and MBAs!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410582E-439A-4C17-BF02-C6725BAF8C4A}"/>
              </a:ext>
            </a:extLst>
          </p:cNvPr>
          <p:cNvSpPr txBox="1">
            <a:spLocks/>
          </p:cNvSpPr>
          <p:nvPr/>
        </p:nvSpPr>
        <p:spPr>
          <a:xfrm>
            <a:off x="8532440" y="6525376"/>
            <a:ext cx="360000" cy="288000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4FC3E5-5760-4D93-A82A-45DDE05584AE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A28DA-BA12-4379-8222-FE01CB6A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8" y="1268760"/>
            <a:ext cx="889426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3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600" dirty="0"/>
              <a:t>3. Power Quality – Voltage Fluctuations and Flicker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89109-7457-4123-92BB-3231F964EA41}"/>
              </a:ext>
            </a:extLst>
          </p:cNvPr>
          <p:cNvSpPr txBox="1"/>
          <p:nvPr/>
        </p:nvSpPr>
        <p:spPr>
          <a:xfrm>
            <a:off x="2854996" y="3977757"/>
            <a:ext cx="6289004" cy="74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Test date </a:t>
            </a:r>
            <a:r>
              <a:rPr lang="en-GB" b="1" dirty="0">
                <a:latin typeface="Arial" panose="00000500000000000000" pitchFamily="2" charset="0"/>
              </a:rPr>
              <a:t>and </a:t>
            </a:r>
            <a:r>
              <a:rPr lang="en-GB" dirty="0">
                <a:latin typeface="Arial" panose="00000500000000000000" pitchFamily="2" charset="0"/>
              </a:rPr>
              <a:t>location must be declared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8E926-15E1-4BB4-9466-11A447F4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64" y="1709423"/>
            <a:ext cx="6289004" cy="1725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F0388-0BE4-4834-BFB0-4F87DA6E8293}"/>
              </a:ext>
            </a:extLst>
          </p:cNvPr>
          <p:cNvSpPr txBox="1"/>
          <p:nvPr/>
        </p:nvSpPr>
        <p:spPr>
          <a:xfrm>
            <a:off x="4298378" y="2254929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06/04/20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AFF51-D37B-4507-8205-596451BB585F}"/>
              </a:ext>
            </a:extLst>
          </p:cNvPr>
          <p:cNvSpPr txBox="1"/>
          <p:nvPr/>
        </p:nvSpPr>
        <p:spPr>
          <a:xfrm>
            <a:off x="6989791" y="2254929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06/04/20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6D9D2-5DD5-47B9-AA10-C6C52D79E760}"/>
              </a:ext>
            </a:extLst>
          </p:cNvPr>
          <p:cNvSpPr txBox="1"/>
          <p:nvPr/>
        </p:nvSpPr>
        <p:spPr>
          <a:xfrm>
            <a:off x="4379755" y="2845129"/>
            <a:ext cx="43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1234 Street, London, QWE RTY</a:t>
            </a:r>
          </a:p>
        </p:txBody>
      </p:sp>
    </p:spTree>
    <p:extLst>
      <p:ext uri="{BB962C8B-B14F-4D97-AF65-F5344CB8AC3E}">
        <p14:creationId xmlns:p14="http://schemas.microsoft.com/office/powerpoint/2010/main" val="2579538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4. Power Quality – DC Injection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70896-F949-4741-9C5D-4A4277C7B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60" y="2485418"/>
            <a:ext cx="6542723" cy="21589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EB772-D03C-4B5E-8AE4-DDD82810C110}"/>
              </a:ext>
            </a:extLst>
          </p:cNvPr>
          <p:cNvSpPr txBox="1"/>
          <p:nvPr/>
        </p:nvSpPr>
        <p:spPr>
          <a:xfrm>
            <a:off x="2684735" y="1067390"/>
            <a:ext cx="6289004" cy="15511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Only applicable for Inverters &amp; Micro-generators;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DC Injection a product of electrical inversion;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Tested at 4 power levels for G98.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0924-D4CB-4085-B980-7B9F07863272}"/>
              </a:ext>
            </a:extLst>
          </p:cNvPr>
          <p:cNvSpPr txBox="1"/>
          <p:nvPr/>
        </p:nvSpPr>
        <p:spPr>
          <a:xfrm>
            <a:off x="2431016" y="4991215"/>
            <a:ext cx="6289004" cy="15234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0000500000000000000" pitchFamily="2" charset="0"/>
              </a:rPr>
              <a:t>I (Calculated Base Current) = (Registered Capacity x 1000 / 230)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0000500000000000000" pitchFamily="2" charset="0"/>
              </a:rPr>
              <a:t>DC Injection = DC recorded value in mA / Calculated Base Current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400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Some manufacturers calculate % of rated AC current 3x larger due to incorrect calc – number 3x larger than actual.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3509F-4E08-44BD-97B9-02CC3D3F512B}"/>
              </a:ext>
            </a:extLst>
          </p:cNvPr>
          <p:cNvSpPr txBox="1"/>
          <p:nvPr/>
        </p:nvSpPr>
        <p:spPr>
          <a:xfrm>
            <a:off x="3639845" y="3429000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0.0077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ABC65-591C-4A25-BEDD-02A110CE473C}"/>
              </a:ext>
            </a:extLst>
          </p:cNvPr>
          <p:cNvSpPr txBox="1"/>
          <p:nvPr/>
        </p:nvSpPr>
        <p:spPr>
          <a:xfrm>
            <a:off x="4642988" y="3429000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0.0038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6E53C-61CF-439D-B0D7-0921C8BEAF3D}"/>
              </a:ext>
            </a:extLst>
          </p:cNvPr>
          <p:cNvSpPr txBox="1"/>
          <p:nvPr/>
        </p:nvSpPr>
        <p:spPr>
          <a:xfrm>
            <a:off x="5659376" y="3429000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D6899-2B11-4BBD-87DA-DDFCF87607D3}"/>
              </a:ext>
            </a:extLst>
          </p:cNvPr>
          <p:cNvSpPr txBox="1"/>
          <p:nvPr/>
        </p:nvSpPr>
        <p:spPr>
          <a:xfrm>
            <a:off x="6696950" y="3429000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044CC-548E-4398-ABC3-AB7237439EF4}"/>
              </a:ext>
            </a:extLst>
          </p:cNvPr>
          <p:cNvSpPr txBox="1"/>
          <p:nvPr/>
        </p:nvSpPr>
        <p:spPr>
          <a:xfrm>
            <a:off x="3639845" y="3876876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D1E08-4724-4BC9-B1D3-2F07FB311ACD}"/>
              </a:ext>
            </a:extLst>
          </p:cNvPr>
          <p:cNvSpPr txBox="1"/>
          <p:nvPr/>
        </p:nvSpPr>
        <p:spPr>
          <a:xfrm>
            <a:off x="4568473" y="3876876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6FB31-A36A-412C-B448-8C075AB20D13}"/>
              </a:ext>
            </a:extLst>
          </p:cNvPr>
          <p:cNvSpPr txBox="1"/>
          <p:nvPr/>
        </p:nvSpPr>
        <p:spPr>
          <a:xfrm>
            <a:off x="5659376" y="3876875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47AB0-83C3-466D-9CC6-B58B97EC614E}"/>
              </a:ext>
            </a:extLst>
          </p:cNvPr>
          <p:cNvSpPr txBox="1"/>
          <p:nvPr/>
        </p:nvSpPr>
        <p:spPr>
          <a:xfrm>
            <a:off x="6696949" y="3876875"/>
            <a:ext cx="7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0.01%</a:t>
            </a:r>
          </a:p>
        </p:txBody>
      </p:sp>
    </p:spTree>
    <p:extLst>
      <p:ext uri="{BB962C8B-B14F-4D97-AF65-F5344CB8AC3E}">
        <p14:creationId xmlns:p14="http://schemas.microsoft.com/office/powerpoint/2010/main" val="4105869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5. Power Quality – Power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0924-D4CB-4085-B980-7B9F07863272}"/>
              </a:ext>
            </a:extLst>
          </p:cNvPr>
          <p:cNvSpPr txBox="1"/>
          <p:nvPr/>
        </p:nvSpPr>
        <p:spPr>
          <a:xfrm>
            <a:off x="2636805" y="4439998"/>
            <a:ext cx="6289004" cy="13295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Ensures device is operational under specified conditions;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Test at 4 power levels (20%, 50%, 75% &amp; 100%);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Test at 3 voltage levels (216.2V, 230V &amp; 253V).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Power factor must stay above 0.95.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6D5AE-DACE-4B76-B746-D0FFDEBB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05" y="1436195"/>
            <a:ext cx="5947901" cy="27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9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6. Protection – Frequency 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0924-D4CB-4085-B980-7B9F07863272}"/>
              </a:ext>
            </a:extLst>
          </p:cNvPr>
          <p:cNvSpPr txBox="1"/>
          <p:nvPr/>
        </p:nvSpPr>
        <p:spPr>
          <a:xfrm>
            <a:off x="2690071" y="4966793"/>
            <a:ext cx="6289004" cy="16773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Tests device response to over and under frequency;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Trip &amp; no trip tests;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0000500000000000000" pitchFamily="2" charset="0"/>
              </a:rPr>
              <a:t>Trip</a:t>
            </a:r>
            <a:r>
              <a:rPr lang="en-GB" sz="1400" dirty="0">
                <a:latin typeface="Arial" panose="00000500000000000000" pitchFamily="2" charset="0"/>
              </a:rPr>
              <a:t>: Statement of frequency/time delay OK;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0000500000000000000" pitchFamily="2" charset="0"/>
              </a:rPr>
              <a:t>No Trip</a:t>
            </a:r>
            <a:r>
              <a:rPr lang="en-GB" sz="1400" dirty="0">
                <a:latin typeface="Arial" panose="00000500000000000000" pitchFamily="2" charset="0"/>
              </a:rPr>
              <a:t>: Statement of No Trip OK</a:t>
            </a:r>
            <a:endParaRPr lang="en-GB" sz="1400" b="1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Acceptable range of +/- 0.1Hz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22985-C632-47BD-9449-D0E8FE07F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34" y="1052516"/>
            <a:ext cx="5521108" cy="37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2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7. Protection – Voltage 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0924-D4CB-4085-B980-7B9F07863272}"/>
              </a:ext>
            </a:extLst>
          </p:cNvPr>
          <p:cNvSpPr txBox="1"/>
          <p:nvPr/>
        </p:nvSpPr>
        <p:spPr>
          <a:xfrm>
            <a:off x="2690071" y="4878017"/>
            <a:ext cx="6289004" cy="16773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Tests device response to over and under voltage;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Trip &amp; no trip tests;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0000500000000000000" pitchFamily="2" charset="0"/>
              </a:rPr>
              <a:t>Trip</a:t>
            </a:r>
            <a:r>
              <a:rPr lang="en-GB" sz="1400" dirty="0">
                <a:latin typeface="Arial" panose="00000500000000000000" pitchFamily="2" charset="0"/>
              </a:rPr>
              <a:t>: Statement of voltage/time delay OK;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0000500000000000000" pitchFamily="2" charset="0"/>
              </a:rPr>
              <a:t>No Trip</a:t>
            </a:r>
            <a:r>
              <a:rPr lang="en-GB" sz="1400" dirty="0">
                <a:latin typeface="Arial" panose="00000500000000000000" pitchFamily="2" charset="0"/>
              </a:rPr>
              <a:t>: Statement of No Trip OK</a:t>
            </a:r>
            <a:endParaRPr lang="en-GB" sz="1400" b="1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Acceptable range of +/- 3.45V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B41D3-FE1E-4C47-A3DA-C8005834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238" y="1052516"/>
            <a:ext cx="5866661" cy="35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6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8. Protection – Loss of Mains 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0924-D4CB-4085-B980-7B9F07863272}"/>
              </a:ext>
            </a:extLst>
          </p:cNvPr>
          <p:cNvSpPr txBox="1"/>
          <p:nvPr/>
        </p:nvSpPr>
        <p:spPr>
          <a:xfrm>
            <a:off x="2865591" y="2203984"/>
            <a:ext cx="6289004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Non-PV Inverters – trip within 0.5s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In accordance with EN 50438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EE581-DCBE-454D-B9FC-059F52BF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91" y="683069"/>
            <a:ext cx="5206921" cy="1428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58217-D5AA-4918-ABF8-735B05BDB8A9}"/>
              </a:ext>
            </a:extLst>
          </p:cNvPr>
          <p:cNvSpPr txBox="1"/>
          <p:nvPr/>
        </p:nvSpPr>
        <p:spPr>
          <a:xfrm>
            <a:off x="3913467" y="1811044"/>
            <a:ext cx="514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0.138s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715C6-6072-42AA-8B45-7820AA2ED820}"/>
              </a:ext>
            </a:extLst>
          </p:cNvPr>
          <p:cNvSpPr txBox="1"/>
          <p:nvPr/>
        </p:nvSpPr>
        <p:spPr>
          <a:xfrm>
            <a:off x="4642556" y="1809033"/>
            <a:ext cx="514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0.149s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6EEF0-069E-4A88-A04C-A41285EB4353}"/>
              </a:ext>
            </a:extLst>
          </p:cNvPr>
          <p:cNvSpPr txBox="1"/>
          <p:nvPr/>
        </p:nvSpPr>
        <p:spPr>
          <a:xfrm>
            <a:off x="5296577" y="1811044"/>
            <a:ext cx="514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0.403s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0C06A-AD38-4161-BEDF-BAFFED21F323}"/>
              </a:ext>
            </a:extLst>
          </p:cNvPr>
          <p:cNvSpPr txBox="1"/>
          <p:nvPr/>
        </p:nvSpPr>
        <p:spPr>
          <a:xfrm>
            <a:off x="6025666" y="1809033"/>
            <a:ext cx="514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0.278s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7A6C7-950D-4B9A-B51A-515738E8CB4A}"/>
              </a:ext>
            </a:extLst>
          </p:cNvPr>
          <p:cNvSpPr txBox="1"/>
          <p:nvPr/>
        </p:nvSpPr>
        <p:spPr>
          <a:xfrm>
            <a:off x="6679687" y="1809033"/>
            <a:ext cx="514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0.331s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F5657-9812-465B-A817-0076D83909A4}"/>
              </a:ext>
            </a:extLst>
          </p:cNvPr>
          <p:cNvSpPr txBox="1"/>
          <p:nvPr/>
        </p:nvSpPr>
        <p:spPr>
          <a:xfrm>
            <a:off x="7417654" y="1805516"/>
            <a:ext cx="514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0.288s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68DBE-4AFB-4198-B819-72F46AEDE6B3}"/>
              </a:ext>
            </a:extLst>
          </p:cNvPr>
          <p:cNvSpPr txBox="1"/>
          <p:nvPr/>
        </p:nvSpPr>
        <p:spPr>
          <a:xfrm>
            <a:off x="2854996" y="5595751"/>
            <a:ext cx="6289004" cy="981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Stability tests due to natural variation of frequency in system;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Prevents unnecessary tripping;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Confirmed no trip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6AF4A-1A92-4C5C-BE85-601EADB9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91" y="2929952"/>
            <a:ext cx="5272444" cy="24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9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9. Limited Frequency Sensitive Mode – Overfrequency</a:t>
            </a:r>
            <a:br>
              <a:rPr lang="en-GB" sz="1800" dirty="0"/>
            </a:br>
            <a:r>
              <a:rPr lang="en-GB" sz="1800" dirty="0"/>
              <a:t>(LFSM-O) 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9888C8-3CA6-4BA3-9835-359AEC2C2FF9}"/>
              </a:ext>
            </a:extLst>
          </p:cNvPr>
          <p:cNvSpPr txBox="1"/>
          <p:nvPr/>
        </p:nvSpPr>
        <p:spPr>
          <a:xfrm>
            <a:off x="2601103" y="4933325"/>
            <a:ext cx="6289004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More demand for electricity - frequency will fall;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Higher generation than demand – frequency will rise;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The test should be carried out using the specific threshold frequency of 50.4Hz and droop of 10%.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Each PGM shall be capable of reducing Active Power Output in response to a rise in frequency.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8BA52D-082A-442F-B136-E952CAC4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5" y="1576654"/>
            <a:ext cx="6033380" cy="31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63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9. Limited Frequency Sensitive Mode – Overfrequency</a:t>
            </a:r>
            <a:br>
              <a:rPr lang="en-GB" sz="1800" dirty="0"/>
            </a:br>
            <a:r>
              <a:rPr lang="en-GB" sz="1800" dirty="0"/>
              <a:t>(LFSM-O)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71F2B-7F62-4E90-A98F-AF07F3A1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92" y="1052516"/>
            <a:ext cx="6143625" cy="404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7D544-99AC-45C5-A5D2-A7C18D55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16" y="5415821"/>
            <a:ext cx="3043364" cy="643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CC3B2-00F2-4086-B285-C5FD36B02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424" y="5415821"/>
            <a:ext cx="3067993" cy="627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764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10. Power Output with Falling Frequency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04FCE-1929-41E5-A049-927D6396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60" y="678603"/>
            <a:ext cx="4740892" cy="3004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3AC76-9DE6-4078-8D6C-A72D53A84D7A}"/>
              </a:ext>
            </a:extLst>
          </p:cNvPr>
          <p:cNvSpPr txBox="1"/>
          <p:nvPr/>
        </p:nvSpPr>
        <p:spPr>
          <a:xfrm>
            <a:off x="2684735" y="3867643"/>
            <a:ext cx="6289004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Device should maintain constant output (49.5 Hz – 50.4 Hz);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Below/beyond this, should not fall outside of limits.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4E8F9-9ED5-4AF5-A9A4-876909A05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15" y="4623980"/>
            <a:ext cx="4741537" cy="204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551C1-48D4-4C14-B474-97E481507C6C}"/>
              </a:ext>
            </a:extLst>
          </p:cNvPr>
          <p:cNvSpPr txBox="1"/>
          <p:nvPr/>
        </p:nvSpPr>
        <p:spPr>
          <a:xfrm>
            <a:off x="4932593" y="5477522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3000 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F4FC-ED49-4105-9906-19C416537A38}"/>
              </a:ext>
            </a:extLst>
          </p:cNvPr>
          <p:cNvSpPr txBox="1"/>
          <p:nvPr/>
        </p:nvSpPr>
        <p:spPr>
          <a:xfrm>
            <a:off x="4932593" y="5723743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2998 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B979C-5CCA-4376-88FA-0EFF9B6425A0}"/>
              </a:ext>
            </a:extLst>
          </p:cNvPr>
          <p:cNvSpPr txBox="1"/>
          <p:nvPr/>
        </p:nvSpPr>
        <p:spPr>
          <a:xfrm>
            <a:off x="4932593" y="6093074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2900 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1E63B-806B-4FBB-A5B9-AD1C93EBD772}"/>
              </a:ext>
            </a:extLst>
          </p:cNvPr>
          <p:cNvSpPr txBox="1"/>
          <p:nvPr/>
        </p:nvSpPr>
        <p:spPr>
          <a:xfrm>
            <a:off x="5887989" y="5482281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50.02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40473-DE23-4F89-9AD6-D730A7F5B386}"/>
              </a:ext>
            </a:extLst>
          </p:cNvPr>
          <p:cNvSpPr txBox="1"/>
          <p:nvPr/>
        </p:nvSpPr>
        <p:spPr>
          <a:xfrm>
            <a:off x="5870233" y="5787063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49.52 Hz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A2147-B7EF-477F-8185-3FC86C2020F1}"/>
              </a:ext>
            </a:extLst>
          </p:cNvPr>
          <p:cNvSpPr txBox="1"/>
          <p:nvPr/>
        </p:nvSpPr>
        <p:spPr>
          <a:xfrm>
            <a:off x="5870233" y="6103986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47.51 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E22CA7-65A4-475B-9162-1671128BD1F0}"/>
              </a:ext>
            </a:extLst>
          </p:cNvPr>
          <p:cNvSpPr txBox="1"/>
          <p:nvPr/>
        </p:nvSpPr>
        <p:spPr>
          <a:xfrm>
            <a:off x="7065793" y="5476344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3001 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AF0F8-8CC5-401F-979E-86F077BE387E}"/>
              </a:ext>
            </a:extLst>
          </p:cNvPr>
          <p:cNvSpPr txBox="1"/>
          <p:nvPr/>
        </p:nvSpPr>
        <p:spPr>
          <a:xfrm>
            <a:off x="7065793" y="5764948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3001 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A54F7F-23AD-4779-A771-17FB3DA2E387}"/>
              </a:ext>
            </a:extLst>
          </p:cNvPr>
          <p:cNvSpPr txBox="1"/>
          <p:nvPr/>
        </p:nvSpPr>
        <p:spPr>
          <a:xfrm>
            <a:off x="7092608" y="6095747"/>
            <a:ext cx="896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3001 W</a:t>
            </a:r>
          </a:p>
        </p:txBody>
      </p:sp>
    </p:spTree>
    <p:extLst>
      <p:ext uri="{BB962C8B-B14F-4D97-AF65-F5344CB8AC3E}">
        <p14:creationId xmlns:p14="http://schemas.microsoft.com/office/powerpoint/2010/main" val="43609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11. Reconnection Timer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3AC76-9DE6-4078-8D6C-A72D53A84D7A}"/>
              </a:ext>
            </a:extLst>
          </p:cNvPr>
          <p:cNvSpPr txBox="1"/>
          <p:nvPr/>
        </p:nvSpPr>
        <p:spPr>
          <a:xfrm>
            <a:off x="2429163" y="3898421"/>
            <a:ext cx="6289004" cy="11757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Reconnection sequence begins after minimum delay of 20s;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Bring device to just outside of voltage/frequency limits and ensure device does not reconnect;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Statement of “</a:t>
            </a:r>
            <a:r>
              <a:rPr lang="en-GB" sz="1400" b="1" dirty="0">
                <a:latin typeface="Arial" panose="00000500000000000000" pitchFamily="2" charset="0"/>
              </a:rPr>
              <a:t>No Reconnection</a:t>
            </a:r>
            <a:r>
              <a:rPr lang="en-GB" sz="1400" dirty="0">
                <a:latin typeface="Arial" panose="00000500000000000000" pitchFamily="2" charset="0"/>
              </a:rPr>
              <a:t>” is ok.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1A9D3-09FC-440B-AAAD-CCE07EE83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429" y="1433546"/>
            <a:ext cx="6491310" cy="209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7A45B-9698-4DDA-92B0-9AB863D3E77C}"/>
              </a:ext>
            </a:extLst>
          </p:cNvPr>
          <p:cNvSpPr txBox="1"/>
          <p:nvPr/>
        </p:nvSpPr>
        <p:spPr>
          <a:xfrm>
            <a:off x="2713582" y="2764040"/>
            <a:ext cx="719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F45FE8-09D8-40FB-ADF6-58FA95297010}"/>
              </a:ext>
            </a:extLst>
          </p:cNvPr>
          <p:cNvSpPr txBox="1"/>
          <p:nvPr/>
        </p:nvSpPr>
        <p:spPr>
          <a:xfrm>
            <a:off x="3621218" y="2764040"/>
            <a:ext cx="719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32s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14463B-C6DF-4CBE-B1D2-DC014BB20342}"/>
              </a:ext>
            </a:extLst>
          </p:cNvPr>
          <p:cNvSpPr txBox="1"/>
          <p:nvPr/>
        </p:nvSpPr>
        <p:spPr>
          <a:xfrm>
            <a:off x="4678191" y="3085829"/>
            <a:ext cx="93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 Reconnection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6AB7E0-4982-4632-88D9-E3A9D5835DF4}"/>
              </a:ext>
            </a:extLst>
          </p:cNvPr>
          <p:cNvSpPr txBox="1"/>
          <p:nvPr/>
        </p:nvSpPr>
        <p:spPr>
          <a:xfrm>
            <a:off x="5669531" y="3085829"/>
            <a:ext cx="93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 Reconnection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A5288-D9D7-4FFE-BDF1-661D7550933D}"/>
              </a:ext>
            </a:extLst>
          </p:cNvPr>
          <p:cNvSpPr txBox="1"/>
          <p:nvPr/>
        </p:nvSpPr>
        <p:spPr>
          <a:xfrm>
            <a:off x="6660871" y="3085829"/>
            <a:ext cx="93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 Reconnection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E60F45-F61C-437E-B75D-2000BF4161A0}"/>
              </a:ext>
            </a:extLst>
          </p:cNvPr>
          <p:cNvSpPr txBox="1"/>
          <p:nvPr/>
        </p:nvSpPr>
        <p:spPr>
          <a:xfrm>
            <a:off x="7928792" y="3085829"/>
            <a:ext cx="93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 Reconnection</a:t>
            </a:r>
          </a:p>
        </p:txBody>
      </p:sp>
    </p:spTree>
    <p:extLst>
      <p:ext uri="{BB962C8B-B14F-4D97-AF65-F5344CB8AC3E}">
        <p14:creationId xmlns:p14="http://schemas.microsoft.com/office/powerpoint/2010/main" val="424946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456A48-F8F6-4249-9021-8A8D1B9D3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655338"/>
              </p:ext>
            </p:extLst>
          </p:nvPr>
        </p:nvGraphicFramePr>
        <p:xfrm>
          <a:off x="707923" y="1423216"/>
          <a:ext cx="7241458" cy="430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5DAC3CB-6588-40BC-9831-30B3BB28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</p:spPr>
        <p:txBody>
          <a:bodyPr>
            <a:normAutofit/>
          </a:bodyPr>
          <a:lstStyle/>
          <a:p>
            <a:r>
              <a:rPr lang="en-GB" dirty="0"/>
              <a:t>ENA G98/G99 Consultancy Support</a:t>
            </a:r>
          </a:p>
        </p:txBody>
      </p:sp>
    </p:spTree>
    <p:extLst>
      <p:ext uri="{BB962C8B-B14F-4D97-AF65-F5344CB8AC3E}">
        <p14:creationId xmlns:p14="http://schemas.microsoft.com/office/powerpoint/2010/main" val="1968918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12. Fault Level Contribution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3AC76-9DE6-4078-8D6C-A72D53A84D7A}"/>
              </a:ext>
            </a:extLst>
          </p:cNvPr>
          <p:cNvSpPr txBox="1"/>
          <p:nvPr/>
        </p:nvSpPr>
        <p:spPr>
          <a:xfrm>
            <a:off x="2455796" y="4360059"/>
            <a:ext cx="6289004" cy="981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Generally have small short circuit fault contributions;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DNOs require that fault level contribution is provided regardless;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To avoid exceeding design fault levels and other circuit components.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EDFDA-2497-44F0-962A-073D8D0E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21" y="1174205"/>
            <a:ext cx="6067879" cy="28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86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7"/>
            <a:ext cx="2100991" cy="714140"/>
          </a:xfrm>
        </p:spPr>
        <p:txBody>
          <a:bodyPr>
            <a:normAutofit/>
          </a:bodyPr>
          <a:lstStyle/>
          <a:p>
            <a:r>
              <a:rPr lang="en-GB" sz="1800" dirty="0"/>
              <a:t>13. Logic Interface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3AC76-9DE6-4078-8D6C-A72D53A84D7A}"/>
              </a:ext>
            </a:extLst>
          </p:cNvPr>
          <p:cNvSpPr txBox="1"/>
          <p:nvPr/>
        </p:nvSpPr>
        <p:spPr>
          <a:xfrm>
            <a:off x="2682568" y="2051911"/>
            <a:ext cx="6289004" cy="13295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Logic interface (input port) - cease active power output within 5s;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0000500000000000000" pitchFamily="2" charset="0"/>
              </a:rPr>
              <a:t>Compulsory</a:t>
            </a:r>
            <a:r>
              <a:rPr lang="en-GB" sz="1400" dirty="0">
                <a:latin typeface="Arial" panose="00000500000000000000" pitchFamily="2" charset="0"/>
              </a:rPr>
              <a:t>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Must state “Yes” for device to be compliant.</a:t>
            </a:r>
          </a:p>
          <a:p>
            <a:pPr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GB" sz="1400" b="1" dirty="0">
              <a:latin typeface="Arial" panose="000005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DDFC0A-FD82-495F-96A2-6A397F47CED5}"/>
              </a:ext>
            </a:extLst>
          </p:cNvPr>
          <p:cNvSpPr txBox="1">
            <a:spLocks/>
          </p:cNvSpPr>
          <p:nvPr/>
        </p:nvSpPr>
        <p:spPr>
          <a:xfrm>
            <a:off x="170260" y="3956995"/>
            <a:ext cx="2100991" cy="714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14. Self-Monitoring Solid State Switching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B5F68-F9FB-4955-8411-5D45B9C43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015"/>
          <a:stretch/>
        </p:blipFill>
        <p:spPr>
          <a:xfrm>
            <a:off x="2682568" y="1262768"/>
            <a:ext cx="6461432" cy="370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D094B-4C6B-4324-B951-60C78D76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68" y="3824283"/>
            <a:ext cx="6289004" cy="1055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D7E6CA-2F6A-4A8C-83F3-73E7E7721720}"/>
              </a:ext>
            </a:extLst>
          </p:cNvPr>
          <p:cNvSpPr txBox="1"/>
          <p:nvPr/>
        </p:nvSpPr>
        <p:spPr>
          <a:xfrm>
            <a:off x="2682568" y="5303187"/>
            <a:ext cx="6289004" cy="634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Solid state switch to disconnect from DNOs distribution network;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0000500000000000000" pitchFamily="2" charset="0"/>
              </a:rPr>
              <a:t>Typically N/A for Inverters.</a:t>
            </a:r>
          </a:p>
        </p:txBody>
      </p:sp>
    </p:spTree>
    <p:extLst>
      <p:ext uri="{BB962C8B-B14F-4D97-AF65-F5344CB8AC3E}">
        <p14:creationId xmlns:p14="http://schemas.microsoft.com/office/powerpoint/2010/main" val="1476992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21" y="620713"/>
            <a:ext cx="5770372" cy="5038682"/>
          </a:xfrm>
        </p:spPr>
        <p:txBody>
          <a:bodyPr/>
          <a:lstStyle/>
          <a:p>
            <a:r>
              <a:rPr lang="en-GB" dirty="0"/>
              <a:t>Review Walkthrough</a:t>
            </a:r>
            <a:br>
              <a:rPr lang="en-GB" dirty="0"/>
            </a:br>
            <a:br>
              <a:rPr lang="en-GB" dirty="0"/>
            </a:br>
            <a:r>
              <a:rPr lang="en-GB" sz="4400" dirty="0"/>
              <a:t>G99 Form A2-3</a:t>
            </a:r>
            <a:br>
              <a:rPr lang="en-GB" dirty="0"/>
            </a:br>
            <a:br>
              <a:rPr lang="en-GB" dirty="0"/>
            </a:br>
            <a:r>
              <a:rPr lang="en-GB" sz="2400" b="0" dirty="0"/>
              <a:t>18kW 3-phase Inverter </a:t>
            </a:r>
            <a:endParaRPr lang="en-GB" b="0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66779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38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50CC53-1016-4573-8A20-F20B72E35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5328047" cy="6858000"/>
          </a:xfrm>
        </p:spPr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A139A49-CF7F-4697-89FE-0C48952DCE57}"/>
              </a:ext>
            </a:extLst>
          </p:cNvPr>
          <p:cNvSpPr txBox="1"/>
          <p:nvPr/>
        </p:nvSpPr>
        <p:spPr>
          <a:xfrm>
            <a:off x="470517" y="3914537"/>
            <a:ext cx="410860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000000"/>
                </a:solidFill>
              </a:rPr>
              <a:t>Example Submission; A2-3 Compliance Verification Report – Tests for Type A Inverter Connected Power Generating Modules</a:t>
            </a:r>
          </a:p>
        </p:txBody>
      </p:sp>
      <p:pic>
        <p:nvPicPr>
          <p:cNvPr id="29" name="Picture Placeholder 28" descr="A blue and green grass&#10;&#10;Description automatically generated">
            <a:extLst>
              <a:ext uri="{FF2B5EF4-FFF2-40B4-BE49-F238E27FC236}">
                <a16:creationId xmlns:a16="http://schemas.microsoft.com/office/drawing/2014/main" id="{EA3806AB-3970-4011-8BF1-82B1D55C1F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325" r="3432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0EE94-A7C9-4F18-998B-719925942C27}"/>
              </a:ext>
            </a:extLst>
          </p:cNvPr>
          <p:cNvSpPr txBox="1"/>
          <p:nvPr/>
        </p:nvSpPr>
        <p:spPr>
          <a:xfrm>
            <a:off x="470517" y="1345631"/>
            <a:ext cx="407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Requirements for the connection of generation equipment in parallel with public distribution networks on or after 27 April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29940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065" y="576467"/>
            <a:ext cx="4660490" cy="581281"/>
          </a:xfrm>
        </p:spPr>
        <p:txBody>
          <a:bodyPr>
            <a:normAutofit/>
          </a:bodyPr>
          <a:lstStyle/>
          <a:p>
            <a:r>
              <a:rPr lang="en-GB" dirty="0"/>
              <a:t>Stages of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2DA10-5DD4-41BA-A03A-5F58BCCE64AC}"/>
              </a:ext>
            </a:extLst>
          </p:cNvPr>
          <p:cNvSpPr txBox="1"/>
          <p:nvPr/>
        </p:nvSpPr>
        <p:spPr>
          <a:xfrm>
            <a:off x="1440341" y="1443841"/>
            <a:ext cx="721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Operating Range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Power Quality – Harmonics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Power Quality – Voltage Fluctuations &amp; Flicker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Power Quality – DC Injection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Power Quality – Power Factor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Protection – Frequency Tests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Protection – Voltage Tests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Protection – Loss of Mains Test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Limited Frequency Sensitive Mode – Overfrequency (LFSM-O) Test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Reconnection Timer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Fault Level Contribution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Self-Monitoring solid state switching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>
                <a:highlight>
                  <a:srgbClr val="FFFF00"/>
                </a:highlight>
              </a:rPr>
              <a:t>Wiring Functionality Tests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GB" dirty="0"/>
              <a:t>Logic Interface</a:t>
            </a:r>
          </a:p>
        </p:txBody>
      </p:sp>
    </p:spTree>
    <p:extLst>
      <p:ext uri="{BB962C8B-B14F-4D97-AF65-F5344CB8AC3E}">
        <p14:creationId xmlns:p14="http://schemas.microsoft.com/office/powerpoint/2010/main" val="1751569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Front Page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EB11635-8CAD-459F-99C3-D73F8F59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23" y="154471"/>
            <a:ext cx="6051113" cy="28238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B254EE8-C5D8-4783-9E5F-A363D45C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23" y="2978324"/>
            <a:ext cx="6051113" cy="18429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664D4486-9B0A-420F-A8F4-1309FD506808}"/>
              </a:ext>
            </a:extLst>
          </p:cNvPr>
          <p:cNvSpPr txBox="1"/>
          <p:nvPr/>
        </p:nvSpPr>
        <p:spPr>
          <a:xfrm>
            <a:off x="2537023" y="5985225"/>
            <a:ext cx="710565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this example, the device will be Fully Type Tested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8531C-F570-48A6-8EF4-875C3C305D20}"/>
              </a:ext>
            </a:extLst>
          </p:cNvPr>
          <p:cNvSpPr txBox="1"/>
          <p:nvPr/>
        </p:nvSpPr>
        <p:spPr>
          <a:xfrm>
            <a:off x="2418077" y="4961636"/>
            <a:ext cx="6289004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In order for the device to be classified as Fully Type Tested – Tests 1-14 must be completed. 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The option for Partially Type Tested is available and the manufacturer must declare which tests have been completed as part of this.</a:t>
            </a:r>
          </a:p>
          <a:p>
            <a:pPr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GB" sz="1600" b="1" dirty="0">
              <a:latin typeface="Arial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D2510-87E7-488B-9384-854C43C64BEF}"/>
              </a:ext>
            </a:extLst>
          </p:cNvPr>
          <p:cNvSpPr txBox="1"/>
          <p:nvPr/>
        </p:nvSpPr>
        <p:spPr>
          <a:xfrm>
            <a:off x="4980373" y="443882"/>
            <a:ext cx="514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2270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Front Page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1DA3E63-3EAB-468C-9183-10844566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10" y="1888821"/>
            <a:ext cx="5162546" cy="17621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EBE713B3-4F53-4EBC-B6D9-EA538DC8B84D}"/>
              </a:ext>
            </a:extLst>
          </p:cNvPr>
          <p:cNvSpPr txBox="1"/>
          <p:nvPr/>
        </p:nvSpPr>
        <p:spPr>
          <a:xfrm>
            <a:off x="5161210" y="1888821"/>
            <a:ext cx="67749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Inverter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2C1826A-0069-40F3-AB09-594824479255}"/>
              </a:ext>
            </a:extLst>
          </p:cNvPr>
          <p:cNvSpPr txBox="1"/>
          <p:nvPr/>
        </p:nvSpPr>
        <p:spPr>
          <a:xfrm>
            <a:off x="5162426" y="2165820"/>
            <a:ext cx="50610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WSP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A615AEC-9F76-46A5-BF39-7BF1C446E75A}"/>
              </a:ext>
            </a:extLst>
          </p:cNvPr>
          <p:cNvSpPr txBox="1"/>
          <p:nvPr/>
        </p:nvSpPr>
        <p:spPr>
          <a:xfrm>
            <a:off x="5161210" y="2428911"/>
            <a:ext cx="210942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1234 Street, London, QWE RTY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FC587E9E-BC3A-40D6-B9A8-E44F4F0D1DC6}"/>
              </a:ext>
            </a:extLst>
          </p:cNvPr>
          <p:cNvSpPr txBox="1"/>
          <p:nvPr/>
        </p:nvSpPr>
        <p:spPr>
          <a:xfrm>
            <a:off x="3461358" y="2883788"/>
            <a:ext cx="73449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1235678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8229418-C710-415E-8A50-FA4B310D6ADD}"/>
              </a:ext>
            </a:extLst>
          </p:cNvPr>
          <p:cNvSpPr txBox="1"/>
          <p:nvPr/>
        </p:nvSpPr>
        <p:spPr>
          <a:xfrm>
            <a:off x="6215924" y="2883788"/>
            <a:ext cx="109952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www.wsp.com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77DFFE3-9330-404F-8FAE-3442397CCDBA}"/>
              </a:ext>
            </a:extLst>
          </p:cNvPr>
          <p:cNvSpPr txBox="1"/>
          <p:nvPr/>
        </p:nvSpPr>
        <p:spPr>
          <a:xfrm>
            <a:off x="3462958" y="3120371"/>
            <a:ext cx="113126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wsp@wsp.com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F420EF4-0123-4E2F-873A-DFE627F8D7DD}"/>
              </a:ext>
            </a:extLst>
          </p:cNvPr>
          <p:cNvSpPr txBox="1"/>
          <p:nvPr/>
        </p:nvSpPr>
        <p:spPr>
          <a:xfrm>
            <a:off x="6282593" y="3366217"/>
            <a:ext cx="54854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18kW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102BE4-9BC3-4826-B10F-C887421F3EC8}"/>
              </a:ext>
            </a:extLst>
          </p:cNvPr>
          <p:cNvSpPr txBox="1"/>
          <p:nvPr/>
        </p:nvSpPr>
        <p:spPr>
          <a:xfrm>
            <a:off x="2524026" y="4392337"/>
            <a:ext cx="6289004" cy="139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Vital that all information is provided;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This example submission is for a 3-phase Inverter rated at 18kW.</a:t>
            </a:r>
          </a:p>
          <a:p>
            <a:pPr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GB" b="1" dirty="0">
              <a:latin typeface="Ari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28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1. Operating Range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0C36EFD-7036-4385-9C13-7AF756A3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50" y="625923"/>
            <a:ext cx="5172075" cy="45053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25C5E1BE-DC65-43BB-81C9-940DC24126D8}"/>
              </a:ext>
            </a:extLst>
          </p:cNvPr>
          <p:cNvSpPr txBox="1"/>
          <p:nvPr/>
        </p:nvSpPr>
        <p:spPr>
          <a:xfrm>
            <a:off x="6019061" y="825618"/>
            <a:ext cx="193532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Pass – Graphical Evidence Provided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03ABAB28-1065-4F68-9237-93A2584DFC42}"/>
              </a:ext>
            </a:extLst>
          </p:cNvPr>
          <p:cNvSpPr txBox="1"/>
          <p:nvPr/>
        </p:nvSpPr>
        <p:spPr>
          <a:xfrm>
            <a:off x="6019061" y="1671658"/>
            <a:ext cx="193532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Pass – Graphical Evidence Provided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EC55CEE4-1BA2-4533-BECC-6FAAF5412E89}"/>
              </a:ext>
            </a:extLst>
          </p:cNvPr>
          <p:cNvSpPr txBox="1"/>
          <p:nvPr/>
        </p:nvSpPr>
        <p:spPr>
          <a:xfrm>
            <a:off x="6019061" y="2517688"/>
            <a:ext cx="193532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Pass – Graphical Evidence Provided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473B4BEA-6B58-4E18-875F-C086D21227C7}"/>
              </a:ext>
            </a:extLst>
          </p:cNvPr>
          <p:cNvSpPr txBox="1"/>
          <p:nvPr/>
        </p:nvSpPr>
        <p:spPr>
          <a:xfrm>
            <a:off x="6019061" y="3363718"/>
            <a:ext cx="193532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Pass – Graphical Evidence Provided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CE667EE4-8263-45C7-9E9E-6970EF4CFB7E}"/>
              </a:ext>
            </a:extLst>
          </p:cNvPr>
          <p:cNvSpPr txBox="1"/>
          <p:nvPr/>
        </p:nvSpPr>
        <p:spPr>
          <a:xfrm>
            <a:off x="6019061" y="4247486"/>
            <a:ext cx="193532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Pass – Graphical Evidence Provided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603520-FCEF-4C0C-98C2-688D71125B73}"/>
              </a:ext>
            </a:extLst>
          </p:cNvPr>
          <p:cNvSpPr txBox="1"/>
          <p:nvPr/>
        </p:nvSpPr>
        <p:spPr>
          <a:xfrm>
            <a:off x="2737090" y="5454054"/>
            <a:ext cx="6289004" cy="1148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Tests 2, 3 &amp; 4 = G98 Type C Tests 1, 2 &amp; 3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Test 1 &amp; 5 added for G99.</a:t>
            </a:r>
          </a:p>
          <a:p>
            <a:pPr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GB" b="1" dirty="0">
              <a:latin typeface="Ari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6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624F720-4AAE-402E-8818-484E992B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dirty="0">
                <a:solidFill>
                  <a:srgbClr val="000000"/>
                </a:solidFill>
                <a:latin typeface="Calibri"/>
              </a:rPr>
              <a:t>Test 1;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Voltage = 85% of nominal (195.5V)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Frequency = 47Hz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Power factor = 1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Period of test 20s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802604-132E-4D39-8D7C-01A17E586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950" y="2163836"/>
            <a:ext cx="5702839" cy="2530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34547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6ACB6C8-CB47-4BF4-BDAC-D79681E2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1" y="1052516"/>
            <a:ext cx="1880481" cy="313213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dirty="0">
                <a:solidFill>
                  <a:srgbClr val="000000"/>
                </a:solidFill>
                <a:latin typeface="Calibri"/>
              </a:rPr>
              <a:t>Test 2;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Voltage = 85% of nominal (195.5V)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Frequency = 47.5Hz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Power factor = 1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Period of test 90 minutes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6C88A6-6A7B-4CAB-837F-84FF4431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81" y="1978822"/>
            <a:ext cx="5756436" cy="29003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2568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60D7F2-3F04-4269-B2C5-D5111F0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24" y="1330787"/>
            <a:ext cx="6581954" cy="388222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The G98/99 database is designed to provide assurance to DNOs that plant and equipment connected is compliant with the requirements of </a:t>
            </a:r>
            <a:r>
              <a:rPr lang="en-GB" sz="1800" dirty="0" err="1"/>
              <a:t>RfG</a:t>
            </a:r>
            <a:r>
              <a:rPr lang="en-GB" sz="1800" dirty="0"/>
              <a:t>, G98 and G99.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G59/G83 compliance requirements have been updated to G98/99 and kept as close as possible to the grid codes.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ENA established the G98/99 Database back in early 2019.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Suppliers have been submitting data to the database since March 2019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GB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WSP have undertaken continuation of reviews since 11</a:t>
            </a:r>
            <a:r>
              <a:rPr lang="en-GB" sz="1800" baseline="30000" dirty="0"/>
              <a:t>th</a:t>
            </a:r>
            <a:r>
              <a:rPr lang="en-GB" sz="1800" dirty="0"/>
              <a:t> September 2019.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20713"/>
            <a:ext cx="6581954" cy="1152526"/>
          </a:xfrm>
        </p:spPr>
        <p:txBody>
          <a:bodyPr/>
          <a:lstStyle/>
          <a:p>
            <a:r>
              <a:rPr lang="en-GB" dirty="0"/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25996051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BD8F84-14FB-4E05-9D94-65B03A7E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1" y="1052516"/>
            <a:ext cx="1915991" cy="313213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dirty="0">
                <a:solidFill>
                  <a:srgbClr val="000000"/>
                </a:solidFill>
                <a:latin typeface="Calibri"/>
              </a:rPr>
              <a:t>Test 3;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Voltage = 110% of nominal (253V)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Frequency = 51.5Hz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Power factor = 1 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r>
              <a:rPr lang="en-GB" b="0" dirty="0">
                <a:solidFill>
                  <a:srgbClr val="000000"/>
                </a:solidFill>
                <a:latin typeface="Calibri"/>
              </a:rPr>
              <a:t>Period of test 90 minutes</a:t>
            </a: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B6385-F5B7-4022-BAEC-A9B27771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88" y="2007158"/>
            <a:ext cx="5731540" cy="28436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62244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BD8F84-14FB-4E05-9D94-65B03A7E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dirty="0">
                <a:solidFill>
                  <a:srgbClr val="000000"/>
                </a:solidFill>
                <a:latin typeface="Calibri"/>
              </a:rPr>
              <a:t>Test 4; 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Voltage = 110% of nominal (253V) 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Frequency = 52Hz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Power factor = 1 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Period of test 15 minutes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B0249-739C-4D41-8B8A-A65A6452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033" y="1991448"/>
            <a:ext cx="5873266" cy="28751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68219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BD8F84-14FB-4E05-9D94-65B03A7E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1" y="1052516"/>
            <a:ext cx="2129594" cy="3464066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dirty="0">
                <a:solidFill>
                  <a:srgbClr val="000000"/>
                </a:solidFill>
                <a:latin typeface="Calibri"/>
              </a:rPr>
              <a:t>Test 5; 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RoCoF withstand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r>
              <a:rPr lang="en-GB" sz="1800" b="0" dirty="0">
                <a:solidFill>
                  <a:srgbClr val="000000"/>
                </a:solidFill>
                <a:latin typeface="Calibri"/>
              </a:rPr>
              <a:t>Confirm that the PGM is capable of staying connected to the Distribution Network and operate at rates of change of frequency up to 1Hzs-1 as measured over a period of 500ms</a:t>
            </a:r>
            <a:br>
              <a:rPr lang="en-GB" sz="1800" b="0" dirty="0">
                <a:solidFill>
                  <a:srgbClr val="000000"/>
                </a:solidFill>
                <a:latin typeface="Calibri"/>
              </a:rPr>
            </a:br>
            <a:br>
              <a:rPr lang="en-GB" b="0" dirty="0">
                <a:solidFill>
                  <a:srgbClr val="000000"/>
                </a:solidFill>
                <a:latin typeface="Calibri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18035-2061-4580-AE28-F9FD139E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91" y="1956595"/>
            <a:ext cx="5361593" cy="294480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86194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2. Power Quality - Harmonics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603520-FCEF-4C0C-98C2-688D71125B73}"/>
              </a:ext>
            </a:extLst>
          </p:cNvPr>
          <p:cNvSpPr txBox="1"/>
          <p:nvPr/>
        </p:nvSpPr>
        <p:spPr>
          <a:xfrm>
            <a:off x="2532946" y="5947014"/>
            <a:ext cx="6289004" cy="1314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Harmonic current data supplied for all 3 phases;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</a:rPr>
              <a:t>Including Total Harmonic Distortion &amp; Partially Weighted Harmonic Distortion</a:t>
            </a:r>
          </a:p>
          <a:p>
            <a:pPr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GB" sz="1600" b="1" dirty="0">
              <a:latin typeface="Arial" panose="00000500000000000000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B543344-EE7B-40A5-B6C7-7F767EFA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04" y="73761"/>
            <a:ext cx="5162546" cy="46101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0BE67E4C-975A-4B01-BCAD-BDA92BF3B992}"/>
              </a:ext>
            </a:extLst>
          </p:cNvPr>
          <p:cNvSpPr txBox="1"/>
          <p:nvPr/>
        </p:nvSpPr>
        <p:spPr>
          <a:xfrm>
            <a:off x="4362629" y="122314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0.189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83D7BB0-D9E4-4361-8D11-55B901C84795}"/>
              </a:ext>
            </a:extLst>
          </p:cNvPr>
          <p:cNvSpPr txBox="1"/>
          <p:nvPr/>
        </p:nvSpPr>
        <p:spPr>
          <a:xfrm>
            <a:off x="4362629" y="144951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0.061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EB8ACF6-6D64-40A6-ABF3-BBB40A62BA77}"/>
              </a:ext>
            </a:extLst>
          </p:cNvPr>
          <p:cNvSpPr txBox="1"/>
          <p:nvPr/>
        </p:nvSpPr>
        <p:spPr>
          <a:xfrm>
            <a:off x="4362629" y="169592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FA22FDF-8C00-4554-A5B2-DB84BE3810A5}"/>
              </a:ext>
            </a:extLst>
          </p:cNvPr>
          <p:cNvSpPr txBox="1"/>
          <p:nvPr/>
        </p:nvSpPr>
        <p:spPr>
          <a:xfrm>
            <a:off x="4362629" y="1908353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0.075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3C893BE-2D71-42F1-8B45-F1B7593BA063}"/>
              </a:ext>
            </a:extLst>
          </p:cNvPr>
          <p:cNvSpPr txBox="1"/>
          <p:nvPr/>
        </p:nvSpPr>
        <p:spPr>
          <a:xfrm>
            <a:off x="4362629" y="2186084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2714677-9BD1-400C-91A7-F0A0528134CF}"/>
              </a:ext>
            </a:extLst>
          </p:cNvPr>
          <p:cNvSpPr txBox="1"/>
          <p:nvPr/>
        </p:nvSpPr>
        <p:spPr>
          <a:xfrm>
            <a:off x="4355002" y="241686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40F7F269-C47D-4620-80BA-530198BF2D33}"/>
              </a:ext>
            </a:extLst>
          </p:cNvPr>
          <p:cNvSpPr txBox="1"/>
          <p:nvPr/>
        </p:nvSpPr>
        <p:spPr>
          <a:xfrm>
            <a:off x="4355002" y="2647645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9D27F28E-E207-4486-A752-77279A8B91DE}"/>
              </a:ext>
            </a:extLst>
          </p:cNvPr>
          <p:cNvSpPr txBox="1"/>
          <p:nvPr/>
        </p:nvSpPr>
        <p:spPr>
          <a:xfrm>
            <a:off x="4341671" y="292259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FA7537D3-3C16-4CB6-81ED-C0DA74B95B85}"/>
              </a:ext>
            </a:extLst>
          </p:cNvPr>
          <p:cNvSpPr txBox="1"/>
          <p:nvPr/>
        </p:nvSpPr>
        <p:spPr>
          <a:xfrm>
            <a:off x="4355002" y="3158365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68DBDD10-D553-46F8-9586-2C5C61D0185E}"/>
              </a:ext>
            </a:extLst>
          </p:cNvPr>
          <p:cNvSpPr txBox="1"/>
          <p:nvPr/>
        </p:nvSpPr>
        <p:spPr>
          <a:xfrm>
            <a:off x="4362629" y="3379742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7808888-28BB-49FF-A2FE-02B6E55161E9}"/>
              </a:ext>
            </a:extLst>
          </p:cNvPr>
          <p:cNvSpPr txBox="1"/>
          <p:nvPr/>
        </p:nvSpPr>
        <p:spPr>
          <a:xfrm>
            <a:off x="4362629" y="364552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BF922613-AE16-44AF-BCEA-427C43884A80}"/>
              </a:ext>
            </a:extLst>
          </p:cNvPr>
          <p:cNvSpPr txBox="1"/>
          <p:nvPr/>
        </p:nvSpPr>
        <p:spPr>
          <a:xfrm>
            <a:off x="4355002" y="3898234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CCBD1C2E-F5C8-4816-937E-5FC8A46C8AE1}"/>
              </a:ext>
            </a:extLst>
          </p:cNvPr>
          <p:cNvSpPr txBox="1"/>
          <p:nvPr/>
        </p:nvSpPr>
        <p:spPr>
          <a:xfrm>
            <a:off x="4309282" y="415454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0.329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8681E1E8-C457-4C44-9D7E-8FAB63D2DF22}"/>
              </a:ext>
            </a:extLst>
          </p:cNvPr>
          <p:cNvSpPr txBox="1"/>
          <p:nvPr/>
        </p:nvSpPr>
        <p:spPr>
          <a:xfrm>
            <a:off x="4976036" y="1219243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0.65%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08691297-4AAD-4B3D-8AD3-F146562FCC31}"/>
              </a:ext>
            </a:extLst>
          </p:cNvPr>
          <p:cNvSpPr txBox="1"/>
          <p:nvPr/>
        </p:nvSpPr>
        <p:spPr>
          <a:xfrm>
            <a:off x="4956989" y="1460453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0.21%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BE261883-A739-49D7-856D-E9FD2863BC23}"/>
              </a:ext>
            </a:extLst>
          </p:cNvPr>
          <p:cNvSpPr txBox="1"/>
          <p:nvPr/>
        </p:nvSpPr>
        <p:spPr>
          <a:xfrm>
            <a:off x="4956989" y="1691128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4C91B339-9E15-4139-BB14-1B6D3EC4B6DE}"/>
              </a:ext>
            </a:extLst>
          </p:cNvPr>
          <p:cNvSpPr txBox="1"/>
          <p:nvPr/>
        </p:nvSpPr>
        <p:spPr>
          <a:xfrm>
            <a:off x="4956989" y="192179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0.26%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98FD8CF6-93DE-4206-8315-C936802912C3}"/>
              </a:ext>
            </a:extLst>
          </p:cNvPr>
          <p:cNvSpPr txBox="1"/>
          <p:nvPr/>
        </p:nvSpPr>
        <p:spPr>
          <a:xfrm>
            <a:off x="4956989" y="218608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0.16%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8D5802C2-EC19-44FA-BDAA-FFD4E3EBE677}"/>
              </a:ext>
            </a:extLst>
          </p:cNvPr>
          <p:cNvSpPr txBox="1"/>
          <p:nvPr/>
        </p:nvSpPr>
        <p:spPr>
          <a:xfrm>
            <a:off x="4956989" y="243083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0.31%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id="{8D9BDD65-4689-412D-8D15-55E84F6723EF}"/>
              </a:ext>
            </a:extLst>
          </p:cNvPr>
          <p:cNvSpPr txBox="1"/>
          <p:nvPr/>
        </p:nvSpPr>
        <p:spPr>
          <a:xfrm>
            <a:off x="4956989" y="2688848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31BE6F87-5386-4E52-AD03-AFAAE8F4959A}"/>
              </a:ext>
            </a:extLst>
          </p:cNvPr>
          <p:cNvSpPr txBox="1"/>
          <p:nvPr/>
        </p:nvSpPr>
        <p:spPr>
          <a:xfrm>
            <a:off x="4964606" y="291797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TextBox 30">
            <a:extLst>
              <a:ext uri="{FF2B5EF4-FFF2-40B4-BE49-F238E27FC236}">
                <a16:creationId xmlns:a16="http://schemas.microsoft.com/office/drawing/2014/main" id="{B679AC76-9179-4EA0-956B-D9F3BA2DCE94}"/>
              </a:ext>
            </a:extLst>
          </p:cNvPr>
          <p:cNvSpPr txBox="1"/>
          <p:nvPr/>
        </p:nvSpPr>
        <p:spPr>
          <a:xfrm>
            <a:off x="4964606" y="316827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E9A0260F-BAF6-4E6A-A50E-7A92B6644886}"/>
              </a:ext>
            </a:extLst>
          </p:cNvPr>
          <p:cNvSpPr txBox="1"/>
          <p:nvPr/>
        </p:nvSpPr>
        <p:spPr>
          <a:xfrm>
            <a:off x="4964606" y="339771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FE512A1E-AD5F-4569-8469-5614B932F4A5}"/>
              </a:ext>
            </a:extLst>
          </p:cNvPr>
          <p:cNvSpPr txBox="1"/>
          <p:nvPr/>
        </p:nvSpPr>
        <p:spPr>
          <a:xfrm>
            <a:off x="4956989" y="366593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TextBox 33">
            <a:extLst>
              <a:ext uri="{FF2B5EF4-FFF2-40B4-BE49-F238E27FC236}">
                <a16:creationId xmlns:a16="http://schemas.microsoft.com/office/drawing/2014/main" id="{B423DCC6-D6FE-4E5F-9879-8BD160F46961}"/>
              </a:ext>
            </a:extLst>
          </p:cNvPr>
          <p:cNvSpPr txBox="1"/>
          <p:nvPr/>
        </p:nvSpPr>
        <p:spPr>
          <a:xfrm>
            <a:off x="4949362" y="390720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0.14%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id="{EE03B257-4BC9-4EA5-AD73-6A7B3F6A7FA5}"/>
              </a:ext>
            </a:extLst>
          </p:cNvPr>
          <p:cNvSpPr txBox="1"/>
          <p:nvPr/>
        </p:nvSpPr>
        <p:spPr>
          <a:xfrm>
            <a:off x="4949362" y="4161023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2.31%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9920CE4A-765D-4898-A977-056C776F177E}"/>
              </a:ext>
            </a:extLst>
          </p:cNvPr>
          <p:cNvSpPr txBox="1"/>
          <p:nvPr/>
        </p:nvSpPr>
        <p:spPr>
          <a:xfrm>
            <a:off x="5795182" y="1215768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0.183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TextBox 37">
            <a:extLst>
              <a:ext uri="{FF2B5EF4-FFF2-40B4-BE49-F238E27FC236}">
                <a16:creationId xmlns:a16="http://schemas.microsoft.com/office/drawing/2014/main" id="{54E84277-CF92-4077-AB32-E468ECC219C4}"/>
              </a:ext>
            </a:extLst>
          </p:cNvPr>
          <p:cNvSpPr txBox="1"/>
          <p:nvPr/>
        </p:nvSpPr>
        <p:spPr>
          <a:xfrm>
            <a:off x="5795182" y="1446599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0.049</a:t>
            </a: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D0D4F349-34C3-4B9D-992A-7923E23BE1A9}"/>
              </a:ext>
            </a:extLst>
          </p:cNvPr>
          <p:cNvSpPr txBox="1"/>
          <p:nvPr/>
        </p:nvSpPr>
        <p:spPr>
          <a:xfrm>
            <a:off x="5795182" y="1693204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927306A1-1F9C-4EBF-A341-D25156A9BA8A}"/>
              </a:ext>
            </a:extLst>
          </p:cNvPr>
          <p:cNvSpPr txBox="1"/>
          <p:nvPr/>
        </p:nvSpPr>
        <p:spPr>
          <a:xfrm>
            <a:off x="5795182" y="1923715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0.077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TextBox 40">
            <a:extLst>
              <a:ext uri="{FF2B5EF4-FFF2-40B4-BE49-F238E27FC236}">
                <a16:creationId xmlns:a16="http://schemas.microsoft.com/office/drawing/2014/main" id="{A343BFC2-DD76-40A4-9644-1803DE85860B}"/>
              </a:ext>
            </a:extLst>
          </p:cNvPr>
          <p:cNvSpPr txBox="1"/>
          <p:nvPr/>
        </p:nvSpPr>
        <p:spPr>
          <a:xfrm>
            <a:off x="5795182" y="217063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0.037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DFB70613-A4E8-410F-A770-260C38E904C7}"/>
              </a:ext>
            </a:extLst>
          </p:cNvPr>
          <p:cNvSpPr txBox="1"/>
          <p:nvPr/>
        </p:nvSpPr>
        <p:spPr>
          <a:xfrm>
            <a:off x="5795182" y="2414053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TextBox 42">
            <a:extLst>
              <a:ext uri="{FF2B5EF4-FFF2-40B4-BE49-F238E27FC236}">
                <a16:creationId xmlns:a16="http://schemas.microsoft.com/office/drawing/2014/main" id="{C41A8D50-5D33-4BFF-B769-C1F1E7F50DEC}"/>
              </a:ext>
            </a:extLst>
          </p:cNvPr>
          <p:cNvSpPr txBox="1"/>
          <p:nvPr/>
        </p:nvSpPr>
        <p:spPr>
          <a:xfrm>
            <a:off x="5795182" y="2658225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TextBox 43">
            <a:extLst>
              <a:ext uri="{FF2B5EF4-FFF2-40B4-BE49-F238E27FC236}">
                <a16:creationId xmlns:a16="http://schemas.microsoft.com/office/drawing/2014/main" id="{18EBEFB3-52DA-414B-9FD9-B5FEA479CC58}"/>
              </a:ext>
            </a:extLst>
          </p:cNvPr>
          <p:cNvSpPr txBox="1"/>
          <p:nvPr/>
        </p:nvSpPr>
        <p:spPr>
          <a:xfrm>
            <a:off x="5795182" y="2901648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0.029</a:t>
            </a:r>
          </a:p>
        </p:txBody>
      </p:sp>
      <p:sp>
        <p:nvSpPr>
          <p:cNvPr id="52" name="TextBox 44">
            <a:extLst>
              <a:ext uri="{FF2B5EF4-FFF2-40B4-BE49-F238E27FC236}">
                <a16:creationId xmlns:a16="http://schemas.microsoft.com/office/drawing/2014/main" id="{B3F6045F-A2B9-4DBC-A541-23ADC47D9D93}"/>
              </a:ext>
            </a:extLst>
          </p:cNvPr>
          <p:cNvSpPr txBox="1"/>
          <p:nvPr/>
        </p:nvSpPr>
        <p:spPr>
          <a:xfrm>
            <a:off x="5795182" y="314581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0.015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TextBox 45">
            <a:extLst>
              <a:ext uri="{FF2B5EF4-FFF2-40B4-BE49-F238E27FC236}">
                <a16:creationId xmlns:a16="http://schemas.microsoft.com/office/drawing/2014/main" id="{428E42E3-3BE3-4149-8D9C-0A55036F57C5}"/>
              </a:ext>
            </a:extLst>
          </p:cNvPr>
          <p:cNvSpPr txBox="1"/>
          <p:nvPr/>
        </p:nvSpPr>
        <p:spPr>
          <a:xfrm>
            <a:off x="5795182" y="339630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TextBox 46">
            <a:extLst>
              <a:ext uri="{FF2B5EF4-FFF2-40B4-BE49-F238E27FC236}">
                <a16:creationId xmlns:a16="http://schemas.microsoft.com/office/drawing/2014/main" id="{EDE4B29D-564E-4ED0-A929-7B31B1E10456}"/>
              </a:ext>
            </a:extLst>
          </p:cNvPr>
          <p:cNvSpPr txBox="1"/>
          <p:nvPr/>
        </p:nvSpPr>
        <p:spPr>
          <a:xfrm>
            <a:off x="5795182" y="364723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TextBox 47">
            <a:extLst>
              <a:ext uri="{FF2B5EF4-FFF2-40B4-BE49-F238E27FC236}">
                <a16:creationId xmlns:a16="http://schemas.microsoft.com/office/drawing/2014/main" id="{18575ACD-65C4-49E8-B025-9B6A903DACEB}"/>
              </a:ext>
            </a:extLst>
          </p:cNvPr>
          <p:cNvSpPr txBox="1"/>
          <p:nvPr/>
        </p:nvSpPr>
        <p:spPr>
          <a:xfrm>
            <a:off x="5795182" y="3877203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0.044</a:t>
            </a:r>
          </a:p>
        </p:txBody>
      </p:sp>
      <p:sp>
        <p:nvSpPr>
          <p:cNvPr id="56" name="TextBox 48">
            <a:extLst>
              <a:ext uri="{FF2B5EF4-FFF2-40B4-BE49-F238E27FC236}">
                <a16:creationId xmlns:a16="http://schemas.microsoft.com/office/drawing/2014/main" id="{2D3322FA-C0C5-4083-A400-A335E44A2771}"/>
              </a:ext>
            </a:extLst>
          </p:cNvPr>
          <p:cNvSpPr txBox="1"/>
          <p:nvPr/>
        </p:nvSpPr>
        <p:spPr>
          <a:xfrm>
            <a:off x="5795182" y="4154549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0.316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75A3B254-B55B-4331-8E39-2BE27AC39EA2}"/>
              </a:ext>
            </a:extLst>
          </p:cNvPr>
          <p:cNvSpPr txBox="1"/>
          <p:nvPr/>
        </p:nvSpPr>
        <p:spPr>
          <a:xfrm>
            <a:off x="6719111" y="121346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0.63%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TextBox 50">
            <a:extLst>
              <a:ext uri="{FF2B5EF4-FFF2-40B4-BE49-F238E27FC236}">
                <a16:creationId xmlns:a16="http://schemas.microsoft.com/office/drawing/2014/main" id="{301EEDEB-17E2-4564-A04F-DD49ECF124C2}"/>
              </a:ext>
            </a:extLst>
          </p:cNvPr>
          <p:cNvSpPr txBox="1"/>
          <p:nvPr/>
        </p:nvSpPr>
        <p:spPr>
          <a:xfrm>
            <a:off x="6719111" y="144385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0.17%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TextBox 51">
            <a:extLst>
              <a:ext uri="{FF2B5EF4-FFF2-40B4-BE49-F238E27FC236}">
                <a16:creationId xmlns:a16="http://schemas.microsoft.com/office/drawing/2014/main" id="{62334C5C-EB79-46DE-9AB6-D28649F3BD4D}"/>
              </a:ext>
            </a:extLst>
          </p:cNvPr>
          <p:cNvSpPr txBox="1"/>
          <p:nvPr/>
        </p:nvSpPr>
        <p:spPr>
          <a:xfrm>
            <a:off x="6719111" y="168481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TextBox 52">
            <a:extLst>
              <a:ext uri="{FF2B5EF4-FFF2-40B4-BE49-F238E27FC236}">
                <a16:creationId xmlns:a16="http://schemas.microsoft.com/office/drawing/2014/main" id="{D93696B2-D700-4124-9480-6986B81C1E15}"/>
              </a:ext>
            </a:extLst>
          </p:cNvPr>
          <p:cNvSpPr txBox="1"/>
          <p:nvPr/>
        </p:nvSpPr>
        <p:spPr>
          <a:xfrm>
            <a:off x="6719111" y="191565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0.27%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TextBox 53">
            <a:extLst>
              <a:ext uri="{FF2B5EF4-FFF2-40B4-BE49-F238E27FC236}">
                <a16:creationId xmlns:a16="http://schemas.microsoft.com/office/drawing/2014/main" id="{957AEE16-5E02-4192-9C8B-6B975A297A44}"/>
              </a:ext>
            </a:extLst>
          </p:cNvPr>
          <p:cNvSpPr txBox="1"/>
          <p:nvPr/>
        </p:nvSpPr>
        <p:spPr>
          <a:xfrm>
            <a:off x="6719111" y="217063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0.13%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TextBox 54">
            <a:extLst>
              <a:ext uri="{FF2B5EF4-FFF2-40B4-BE49-F238E27FC236}">
                <a16:creationId xmlns:a16="http://schemas.microsoft.com/office/drawing/2014/main" id="{C2085F36-43E4-4E20-8E15-39B95CB58F3B}"/>
              </a:ext>
            </a:extLst>
          </p:cNvPr>
          <p:cNvSpPr txBox="1"/>
          <p:nvPr/>
        </p:nvSpPr>
        <p:spPr>
          <a:xfrm>
            <a:off x="6719111" y="240146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0.33%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TextBox 55">
            <a:extLst>
              <a:ext uri="{FF2B5EF4-FFF2-40B4-BE49-F238E27FC236}">
                <a16:creationId xmlns:a16="http://schemas.microsoft.com/office/drawing/2014/main" id="{C587712A-32D6-4833-9F54-307FFFF35C25}"/>
              </a:ext>
            </a:extLst>
          </p:cNvPr>
          <p:cNvSpPr txBox="1"/>
          <p:nvPr/>
        </p:nvSpPr>
        <p:spPr>
          <a:xfrm>
            <a:off x="6719111" y="265631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TextBox 56">
            <a:extLst>
              <a:ext uri="{FF2B5EF4-FFF2-40B4-BE49-F238E27FC236}">
                <a16:creationId xmlns:a16="http://schemas.microsoft.com/office/drawing/2014/main" id="{EF1088F1-3BBF-475C-A1C1-66EB7E8C28C1}"/>
              </a:ext>
            </a:extLst>
          </p:cNvPr>
          <p:cNvSpPr txBox="1"/>
          <p:nvPr/>
        </p:nvSpPr>
        <p:spPr>
          <a:xfrm>
            <a:off x="6719111" y="291497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TextBox 57">
            <a:extLst>
              <a:ext uri="{FF2B5EF4-FFF2-40B4-BE49-F238E27FC236}">
                <a16:creationId xmlns:a16="http://schemas.microsoft.com/office/drawing/2014/main" id="{889BF360-3F2B-4877-9B3C-29DE81190DF0}"/>
              </a:ext>
            </a:extLst>
          </p:cNvPr>
          <p:cNvSpPr txBox="1"/>
          <p:nvPr/>
        </p:nvSpPr>
        <p:spPr>
          <a:xfrm>
            <a:off x="6719111" y="317864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TextBox 58">
            <a:extLst>
              <a:ext uri="{FF2B5EF4-FFF2-40B4-BE49-F238E27FC236}">
                <a16:creationId xmlns:a16="http://schemas.microsoft.com/office/drawing/2014/main" id="{7786E61C-A13B-4C84-A880-23B51F6BA1F4}"/>
              </a:ext>
            </a:extLst>
          </p:cNvPr>
          <p:cNvSpPr txBox="1"/>
          <p:nvPr/>
        </p:nvSpPr>
        <p:spPr>
          <a:xfrm>
            <a:off x="6719111" y="342849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TextBox 59">
            <a:extLst>
              <a:ext uri="{FF2B5EF4-FFF2-40B4-BE49-F238E27FC236}">
                <a16:creationId xmlns:a16="http://schemas.microsoft.com/office/drawing/2014/main" id="{966DDBD0-95B9-4432-80C1-9D09659C3824}"/>
              </a:ext>
            </a:extLst>
          </p:cNvPr>
          <p:cNvSpPr txBox="1"/>
          <p:nvPr/>
        </p:nvSpPr>
        <p:spPr>
          <a:xfrm>
            <a:off x="6719111" y="3652781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TextBox 60">
            <a:extLst>
              <a:ext uri="{FF2B5EF4-FFF2-40B4-BE49-F238E27FC236}">
                <a16:creationId xmlns:a16="http://schemas.microsoft.com/office/drawing/2014/main" id="{3679EE47-1C4E-4A31-A1C0-7C1A5C3BF302}"/>
              </a:ext>
            </a:extLst>
          </p:cNvPr>
          <p:cNvSpPr txBox="1"/>
          <p:nvPr/>
        </p:nvSpPr>
        <p:spPr>
          <a:xfrm>
            <a:off x="6719111" y="389676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TextBox 61">
            <a:extLst>
              <a:ext uri="{FF2B5EF4-FFF2-40B4-BE49-F238E27FC236}">
                <a16:creationId xmlns:a16="http://schemas.microsoft.com/office/drawing/2014/main" id="{5C62837E-3537-4E56-81E1-A030CE60FC79}"/>
              </a:ext>
            </a:extLst>
          </p:cNvPr>
          <p:cNvSpPr txBox="1"/>
          <p:nvPr/>
        </p:nvSpPr>
        <p:spPr>
          <a:xfrm>
            <a:off x="6719111" y="413803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D2CA05-D4F4-47F7-B92D-B694E5BF4F1F}"/>
              </a:ext>
            </a:extLst>
          </p:cNvPr>
          <p:cNvSpPr txBox="1"/>
          <p:nvPr/>
        </p:nvSpPr>
        <p:spPr>
          <a:xfrm>
            <a:off x="5980326" y="159577"/>
            <a:ext cx="2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71" name="Picture 6">
            <a:extLst>
              <a:ext uri="{FF2B5EF4-FFF2-40B4-BE49-F238E27FC236}">
                <a16:creationId xmlns:a16="http://schemas.microsoft.com/office/drawing/2014/main" id="{16E097B8-CC9C-4891-B9D4-3BF1A7F8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07" y="551433"/>
            <a:ext cx="5162546" cy="46101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2" name="TextBox 7">
            <a:extLst>
              <a:ext uri="{FF2B5EF4-FFF2-40B4-BE49-F238E27FC236}">
                <a16:creationId xmlns:a16="http://schemas.microsoft.com/office/drawing/2014/main" id="{4AB2F573-429A-433E-B850-1225356782AC}"/>
              </a:ext>
            </a:extLst>
          </p:cNvPr>
          <p:cNvSpPr txBox="1"/>
          <p:nvPr/>
        </p:nvSpPr>
        <p:spPr>
          <a:xfrm>
            <a:off x="3830865" y="1940443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0.209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TextBox 10">
            <a:extLst>
              <a:ext uri="{FF2B5EF4-FFF2-40B4-BE49-F238E27FC236}">
                <a16:creationId xmlns:a16="http://schemas.microsoft.com/office/drawing/2014/main" id="{6761522D-96F5-4AB3-80D1-9853E8E5D869}"/>
              </a:ext>
            </a:extLst>
          </p:cNvPr>
          <p:cNvSpPr txBox="1"/>
          <p:nvPr/>
        </p:nvSpPr>
        <p:spPr>
          <a:xfrm>
            <a:off x="3830865" y="2166812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TextBox 11">
            <a:extLst>
              <a:ext uri="{FF2B5EF4-FFF2-40B4-BE49-F238E27FC236}">
                <a16:creationId xmlns:a16="http://schemas.microsoft.com/office/drawing/2014/main" id="{E89FFF9F-52CB-4791-839A-C15A173741B3}"/>
              </a:ext>
            </a:extLst>
          </p:cNvPr>
          <p:cNvSpPr txBox="1"/>
          <p:nvPr/>
        </p:nvSpPr>
        <p:spPr>
          <a:xfrm>
            <a:off x="3830865" y="241321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TextBox 12">
            <a:extLst>
              <a:ext uri="{FF2B5EF4-FFF2-40B4-BE49-F238E27FC236}">
                <a16:creationId xmlns:a16="http://schemas.microsoft.com/office/drawing/2014/main" id="{4E64410D-89BB-41D4-AD58-A8F175CC4900}"/>
              </a:ext>
            </a:extLst>
          </p:cNvPr>
          <p:cNvSpPr txBox="1"/>
          <p:nvPr/>
        </p:nvSpPr>
        <p:spPr>
          <a:xfrm>
            <a:off x="3830865" y="2625649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TextBox 13">
            <a:extLst>
              <a:ext uri="{FF2B5EF4-FFF2-40B4-BE49-F238E27FC236}">
                <a16:creationId xmlns:a16="http://schemas.microsoft.com/office/drawing/2014/main" id="{C0A344AA-FBF3-42F2-893A-89F7C950DE5F}"/>
              </a:ext>
            </a:extLst>
          </p:cNvPr>
          <p:cNvSpPr txBox="1"/>
          <p:nvPr/>
        </p:nvSpPr>
        <p:spPr>
          <a:xfrm>
            <a:off x="3830865" y="290338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TextBox 14">
            <a:extLst>
              <a:ext uri="{FF2B5EF4-FFF2-40B4-BE49-F238E27FC236}">
                <a16:creationId xmlns:a16="http://schemas.microsoft.com/office/drawing/2014/main" id="{627F697F-23B7-44E0-88FF-32FFA7E1C0B2}"/>
              </a:ext>
            </a:extLst>
          </p:cNvPr>
          <p:cNvSpPr txBox="1"/>
          <p:nvPr/>
        </p:nvSpPr>
        <p:spPr>
          <a:xfrm>
            <a:off x="3823238" y="313415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TextBox 15">
            <a:extLst>
              <a:ext uri="{FF2B5EF4-FFF2-40B4-BE49-F238E27FC236}">
                <a16:creationId xmlns:a16="http://schemas.microsoft.com/office/drawing/2014/main" id="{622D56D8-F5E6-43DE-BCF1-76A852D1DB68}"/>
              </a:ext>
            </a:extLst>
          </p:cNvPr>
          <p:cNvSpPr txBox="1"/>
          <p:nvPr/>
        </p:nvSpPr>
        <p:spPr>
          <a:xfrm>
            <a:off x="3823238" y="336494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4DCEDB9A-F1A7-48F8-84FB-752D7111599F}"/>
              </a:ext>
            </a:extLst>
          </p:cNvPr>
          <p:cNvSpPr txBox="1"/>
          <p:nvPr/>
        </p:nvSpPr>
        <p:spPr>
          <a:xfrm>
            <a:off x="3809907" y="3639892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0.008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TextBox 17">
            <a:extLst>
              <a:ext uri="{FF2B5EF4-FFF2-40B4-BE49-F238E27FC236}">
                <a16:creationId xmlns:a16="http://schemas.microsoft.com/office/drawing/2014/main" id="{028DFB1C-94C4-4C21-8924-8E83A80DA5CC}"/>
              </a:ext>
            </a:extLst>
          </p:cNvPr>
          <p:cNvSpPr txBox="1"/>
          <p:nvPr/>
        </p:nvSpPr>
        <p:spPr>
          <a:xfrm>
            <a:off x="3823238" y="387566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0.014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TextBox 18">
            <a:extLst>
              <a:ext uri="{FF2B5EF4-FFF2-40B4-BE49-F238E27FC236}">
                <a16:creationId xmlns:a16="http://schemas.microsoft.com/office/drawing/2014/main" id="{EEB6E304-E967-4F73-A36B-91F331F1C446}"/>
              </a:ext>
            </a:extLst>
          </p:cNvPr>
          <p:cNvSpPr txBox="1"/>
          <p:nvPr/>
        </p:nvSpPr>
        <p:spPr>
          <a:xfrm>
            <a:off x="3830865" y="4097038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0.069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TextBox 19">
            <a:extLst>
              <a:ext uri="{FF2B5EF4-FFF2-40B4-BE49-F238E27FC236}">
                <a16:creationId xmlns:a16="http://schemas.microsoft.com/office/drawing/2014/main" id="{B12478AC-E403-4916-BFE7-52014EB269DF}"/>
              </a:ext>
            </a:extLst>
          </p:cNvPr>
          <p:cNvSpPr txBox="1"/>
          <p:nvPr/>
        </p:nvSpPr>
        <p:spPr>
          <a:xfrm>
            <a:off x="3830865" y="436281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0.013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TextBox 20">
            <a:extLst>
              <a:ext uri="{FF2B5EF4-FFF2-40B4-BE49-F238E27FC236}">
                <a16:creationId xmlns:a16="http://schemas.microsoft.com/office/drawing/2014/main" id="{F82C11D4-BC44-46E6-87DE-40BD6C02EE55}"/>
              </a:ext>
            </a:extLst>
          </p:cNvPr>
          <p:cNvSpPr txBox="1"/>
          <p:nvPr/>
        </p:nvSpPr>
        <p:spPr>
          <a:xfrm>
            <a:off x="3823238" y="461553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0.073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TextBox 21">
            <a:extLst>
              <a:ext uri="{FF2B5EF4-FFF2-40B4-BE49-F238E27FC236}">
                <a16:creationId xmlns:a16="http://schemas.microsoft.com/office/drawing/2014/main" id="{DD5FD596-A8AB-462B-85FC-B6C2665CA3A7}"/>
              </a:ext>
            </a:extLst>
          </p:cNvPr>
          <p:cNvSpPr txBox="1"/>
          <p:nvPr/>
        </p:nvSpPr>
        <p:spPr>
          <a:xfrm>
            <a:off x="3777518" y="487184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0.345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TextBox 22">
            <a:extLst>
              <a:ext uri="{FF2B5EF4-FFF2-40B4-BE49-F238E27FC236}">
                <a16:creationId xmlns:a16="http://schemas.microsoft.com/office/drawing/2014/main" id="{608C985A-9223-4D3B-8BD9-C259F59F8EF2}"/>
              </a:ext>
            </a:extLst>
          </p:cNvPr>
          <p:cNvSpPr txBox="1"/>
          <p:nvPr/>
        </p:nvSpPr>
        <p:spPr>
          <a:xfrm>
            <a:off x="4444272" y="193653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0.72%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TextBox 23">
            <a:extLst>
              <a:ext uri="{FF2B5EF4-FFF2-40B4-BE49-F238E27FC236}">
                <a16:creationId xmlns:a16="http://schemas.microsoft.com/office/drawing/2014/main" id="{72B9CE5D-8724-46F2-B218-798E59A71FF8}"/>
              </a:ext>
            </a:extLst>
          </p:cNvPr>
          <p:cNvSpPr txBox="1"/>
          <p:nvPr/>
        </p:nvSpPr>
        <p:spPr>
          <a:xfrm>
            <a:off x="4425225" y="217774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TextBox 24">
            <a:extLst>
              <a:ext uri="{FF2B5EF4-FFF2-40B4-BE49-F238E27FC236}">
                <a16:creationId xmlns:a16="http://schemas.microsoft.com/office/drawing/2014/main" id="{1DA4F231-7EBF-48C2-BC99-919146BCC179}"/>
              </a:ext>
            </a:extLst>
          </p:cNvPr>
          <p:cNvSpPr txBox="1"/>
          <p:nvPr/>
        </p:nvSpPr>
        <p:spPr>
          <a:xfrm>
            <a:off x="4425225" y="240842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TextBox 25">
            <a:extLst>
              <a:ext uri="{FF2B5EF4-FFF2-40B4-BE49-F238E27FC236}">
                <a16:creationId xmlns:a16="http://schemas.microsoft.com/office/drawing/2014/main" id="{8FBE8C93-C54E-4572-A647-74D99CF0A0F2}"/>
              </a:ext>
            </a:extLst>
          </p:cNvPr>
          <p:cNvSpPr txBox="1"/>
          <p:nvPr/>
        </p:nvSpPr>
        <p:spPr>
          <a:xfrm>
            <a:off x="4425225" y="2639091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0.31%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TextBox 26">
            <a:extLst>
              <a:ext uri="{FF2B5EF4-FFF2-40B4-BE49-F238E27FC236}">
                <a16:creationId xmlns:a16="http://schemas.microsoft.com/office/drawing/2014/main" id="{8E224461-A345-44A5-8E03-64585955DB06}"/>
              </a:ext>
            </a:extLst>
          </p:cNvPr>
          <p:cNvSpPr txBox="1"/>
          <p:nvPr/>
        </p:nvSpPr>
        <p:spPr>
          <a:xfrm>
            <a:off x="4425225" y="290338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TextBox 27">
            <a:extLst>
              <a:ext uri="{FF2B5EF4-FFF2-40B4-BE49-F238E27FC236}">
                <a16:creationId xmlns:a16="http://schemas.microsoft.com/office/drawing/2014/main" id="{1E04F92A-C439-41CD-8D04-E1AC0869D00C}"/>
              </a:ext>
            </a:extLst>
          </p:cNvPr>
          <p:cNvSpPr txBox="1"/>
          <p:nvPr/>
        </p:nvSpPr>
        <p:spPr>
          <a:xfrm>
            <a:off x="4425225" y="3148128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0.32%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TextBox 28">
            <a:extLst>
              <a:ext uri="{FF2B5EF4-FFF2-40B4-BE49-F238E27FC236}">
                <a16:creationId xmlns:a16="http://schemas.microsoft.com/office/drawing/2014/main" id="{159AF10B-48F9-4DF0-AFBF-66369BF35748}"/>
              </a:ext>
            </a:extLst>
          </p:cNvPr>
          <p:cNvSpPr txBox="1"/>
          <p:nvPr/>
        </p:nvSpPr>
        <p:spPr>
          <a:xfrm>
            <a:off x="4425225" y="340614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0.17%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TextBox 29">
            <a:extLst>
              <a:ext uri="{FF2B5EF4-FFF2-40B4-BE49-F238E27FC236}">
                <a16:creationId xmlns:a16="http://schemas.microsoft.com/office/drawing/2014/main" id="{FC590419-52B0-4D78-B000-B53F7A413227}"/>
              </a:ext>
            </a:extLst>
          </p:cNvPr>
          <p:cNvSpPr txBox="1"/>
          <p:nvPr/>
        </p:nvSpPr>
        <p:spPr>
          <a:xfrm>
            <a:off x="4432842" y="363527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0.03%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TextBox 30">
            <a:extLst>
              <a:ext uri="{FF2B5EF4-FFF2-40B4-BE49-F238E27FC236}">
                <a16:creationId xmlns:a16="http://schemas.microsoft.com/office/drawing/2014/main" id="{FD33975F-91F0-4E35-B914-C40970822112}"/>
              </a:ext>
            </a:extLst>
          </p:cNvPr>
          <p:cNvSpPr txBox="1"/>
          <p:nvPr/>
        </p:nvSpPr>
        <p:spPr>
          <a:xfrm>
            <a:off x="4432842" y="3885573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TextBox 31">
            <a:extLst>
              <a:ext uri="{FF2B5EF4-FFF2-40B4-BE49-F238E27FC236}">
                <a16:creationId xmlns:a16="http://schemas.microsoft.com/office/drawing/2014/main" id="{1A9B536F-1969-4FAF-A4D3-75F370A4DD6A}"/>
              </a:ext>
            </a:extLst>
          </p:cNvPr>
          <p:cNvSpPr txBox="1"/>
          <p:nvPr/>
        </p:nvSpPr>
        <p:spPr>
          <a:xfrm>
            <a:off x="4432842" y="411500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0.24%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TextBox 32">
            <a:extLst>
              <a:ext uri="{FF2B5EF4-FFF2-40B4-BE49-F238E27FC236}">
                <a16:creationId xmlns:a16="http://schemas.microsoft.com/office/drawing/2014/main" id="{8CB03DFB-1F66-4259-A1CD-A3255F64E9D0}"/>
              </a:ext>
            </a:extLst>
          </p:cNvPr>
          <p:cNvSpPr txBox="1"/>
          <p:nvPr/>
        </p:nvSpPr>
        <p:spPr>
          <a:xfrm>
            <a:off x="4425225" y="438322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TextBox 33">
            <a:extLst>
              <a:ext uri="{FF2B5EF4-FFF2-40B4-BE49-F238E27FC236}">
                <a16:creationId xmlns:a16="http://schemas.microsoft.com/office/drawing/2014/main" id="{ADD4FCCD-2EF3-4215-99F8-076226E937AE}"/>
              </a:ext>
            </a:extLst>
          </p:cNvPr>
          <p:cNvSpPr txBox="1"/>
          <p:nvPr/>
        </p:nvSpPr>
        <p:spPr>
          <a:xfrm>
            <a:off x="4417598" y="462450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TextBox 34">
            <a:extLst>
              <a:ext uri="{FF2B5EF4-FFF2-40B4-BE49-F238E27FC236}">
                <a16:creationId xmlns:a16="http://schemas.microsoft.com/office/drawing/2014/main" id="{53D4B655-C60F-4EB1-8ECA-F20EA3BE13EF}"/>
              </a:ext>
            </a:extLst>
          </p:cNvPr>
          <p:cNvSpPr txBox="1"/>
          <p:nvPr/>
        </p:nvSpPr>
        <p:spPr>
          <a:xfrm>
            <a:off x="4417598" y="487831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1.19%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id="{A2420669-DB31-4A2B-AF9E-4D1D1E62A821}"/>
              </a:ext>
            </a:extLst>
          </p:cNvPr>
          <p:cNvSpPr txBox="1"/>
          <p:nvPr/>
        </p:nvSpPr>
        <p:spPr>
          <a:xfrm>
            <a:off x="5263418" y="1933064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0.217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TextBox 37">
            <a:extLst>
              <a:ext uri="{FF2B5EF4-FFF2-40B4-BE49-F238E27FC236}">
                <a16:creationId xmlns:a16="http://schemas.microsoft.com/office/drawing/2014/main" id="{46904756-D328-473C-8729-2C3F496CE0A2}"/>
              </a:ext>
            </a:extLst>
          </p:cNvPr>
          <p:cNvSpPr txBox="1"/>
          <p:nvPr/>
        </p:nvSpPr>
        <p:spPr>
          <a:xfrm>
            <a:off x="5263418" y="2163895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0.018</a:t>
            </a:r>
          </a:p>
        </p:txBody>
      </p:sp>
      <p:sp>
        <p:nvSpPr>
          <p:cNvPr id="100" name="TextBox 38">
            <a:extLst>
              <a:ext uri="{FF2B5EF4-FFF2-40B4-BE49-F238E27FC236}">
                <a16:creationId xmlns:a16="http://schemas.microsoft.com/office/drawing/2014/main" id="{DC76540D-D7AC-4097-A680-B9776D5B27C2}"/>
              </a:ext>
            </a:extLst>
          </p:cNvPr>
          <p:cNvSpPr txBox="1"/>
          <p:nvPr/>
        </p:nvSpPr>
        <p:spPr>
          <a:xfrm>
            <a:off x="5263418" y="241050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1" name="TextBox 39">
            <a:extLst>
              <a:ext uri="{FF2B5EF4-FFF2-40B4-BE49-F238E27FC236}">
                <a16:creationId xmlns:a16="http://schemas.microsoft.com/office/drawing/2014/main" id="{712854EC-321D-414B-AB1C-72E97CF76413}"/>
              </a:ext>
            </a:extLst>
          </p:cNvPr>
          <p:cNvSpPr txBox="1"/>
          <p:nvPr/>
        </p:nvSpPr>
        <p:spPr>
          <a:xfrm>
            <a:off x="5263418" y="264101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2" name="TextBox 40">
            <a:extLst>
              <a:ext uri="{FF2B5EF4-FFF2-40B4-BE49-F238E27FC236}">
                <a16:creationId xmlns:a16="http://schemas.microsoft.com/office/drawing/2014/main" id="{ECF4131C-E43E-4651-AAE3-60A9F5572419}"/>
              </a:ext>
            </a:extLst>
          </p:cNvPr>
          <p:cNvSpPr txBox="1"/>
          <p:nvPr/>
        </p:nvSpPr>
        <p:spPr>
          <a:xfrm>
            <a:off x="5263418" y="288792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0.030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TextBox 41">
            <a:extLst>
              <a:ext uri="{FF2B5EF4-FFF2-40B4-BE49-F238E27FC236}">
                <a16:creationId xmlns:a16="http://schemas.microsoft.com/office/drawing/2014/main" id="{39B9A1C3-8F0E-46EA-9446-9E1226C598E9}"/>
              </a:ext>
            </a:extLst>
          </p:cNvPr>
          <p:cNvSpPr txBox="1"/>
          <p:nvPr/>
        </p:nvSpPr>
        <p:spPr>
          <a:xfrm>
            <a:off x="5263418" y="3131349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TextBox 42">
            <a:extLst>
              <a:ext uri="{FF2B5EF4-FFF2-40B4-BE49-F238E27FC236}">
                <a16:creationId xmlns:a16="http://schemas.microsoft.com/office/drawing/2014/main" id="{C8C31FD4-1D55-4CE6-BBDF-854E8561DC31}"/>
              </a:ext>
            </a:extLst>
          </p:cNvPr>
          <p:cNvSpPr txBox="1"/>
          <p:nvPr/>
        </p:nvSpPr>
        <p:spPr>
          <a:xfrm>
            <a:off x="5263418" y="3375521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TextBox 43">
            <a:extLst>
              <a:ext uri="{FF2B5EF4-FFF2-40B4-BE49-F238E27FC236}">
                <a16:creationId xmlns:a16="http://schemas.microsoft.com/office/drawing/2014/main" id="{10FCA4C7-603C-4A82-8A92-D991F6FD6C3E}"/>
              </a:ext>
            </a:extLst>
          </p:cNvPr>
          <p:cNvSpPr txBox="1"/>
          <p:nvPr/>
        </p:nvSpPr>
        <p:spPr>
          <a:xfrm>
            <a:off x="5263418" y="3618944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0.019</a:t>
            </a:r>
          </a:p>
        </p:txBody>
      </p:sp>
      <p:sp>
        <p:nvSpPr>
          <p:cNvPr id="106" name="TextBox 44">
            <a:extLst>
              <a:ext uri="{FF2B5EF4-FFF2-40B4-BE49-F238E27FC236}">
                <a16:creationId xmlns:a16="http://schemas.microsoft.com/office/drawing/2014/main" id="{87C500F4-E8CC-4125-9E0C-9A296F41BF2B}"/>
              </a:ext>
            </a:extLst>
          </p:cNvPr>
          <p:cNvSpPr txBox="1"/>
          <p:nvPr/>
        </p:nvSpPr>
        <p:spPr>
          <a:xfrm>
            <a:off x="5263418" y="386310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7" name="TextBox 45">
            <a:extLst>
              <a:ext uri="{FF2B5EF4-FFF2-40B4-BE49-F238E27FC236}">
                <a16:creationId xmlns:a16="http://schemas.microsoft.com/office/drawing/2014/main" id="{8B508632-AA6B-4BCC-9ACA-5573F84A1F45}"/>
              </a:ext>
            </a:extLst>
          </p:cNvPr>
          <p:cNvSpPr txBox="1"/>
          <p:nvPr/>
        </p:nvSpPr>
        <p:spPr>
          <a:xfrm>
            <a:off x="5263418" y="411359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0.078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TextBox 46">
            <a:extLst>
              <a:ext uri="{FF2B5EF4-FFF2-40B4-BE49-F238E27FC236}">
                <a16:creationId xmlns:a16="http://schemas.microsoft.com/office/drawing/2014/main" id="{18C3DEE5-A7EE-4C34-8998-66A6F4F93BE2}"/>
              </a:ext>
            </a:extLst>
          </p:cNvPr>
          <p:cNvSpPr txBox="1"/>
          <p:nvPr/>
        </p:nvSpPr>
        <p:spPr>
          <a:xfrm>
            <a:off x="5263418" y="436452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TextBox 47">
            <a:extLst>
              <a:ext uri="{FF2B5EF4-FFF2-40B4-BE49-F238E27FC236}">
                <a16:creationId xmlns:a16="http://schemas.microsoft.com/office/drawing/2014/main" id="{F116F82F-7EBF-48E7-BB44-E57B26C110D0}"/>
              </a:ext>
            </a:extLst>
          </p:cNvPr>
          <p:cNvSpPr txBox="1"/>
          <p:nvPr/>
        </p:nvSpPr>
        <p:spPr>
          <a:xfrm>
            <a:off x="5263418" y="4594499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0.079</a:t>
            </a:r>
          </a:p>
        </p:txBody>
      </p:sp>
      <p:sp>
        <p:nvSpPr>
          <p:cNvPr id="110" name="TextBox 48">
            <a:extLst>
              <a:ext uri="{FF2B5EF4-FFF2-40B4-BE49-F238E27FC236}">
                <a16:creationId xmlns:a16="http://schemas.microsoft.com/office/drawing/2014/main" id="{76355ADA-EF50-488A-9198-E34545DE9D4B}"/>
              </a:ext>
            </a:extLst>
          </p:cNvPr>
          <p:cNvSpPr txBox="1"/>
          <p:nvPr/>
        </p:nvSpPr>
        <p:spPr>
          <a:xfrm>
            <a:off x="5263418" y="4871845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0.334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TextBox 49">
            <a:extLst>
              <a:ext uri="{FF2B5EF4-FFF2-40B4-BE49-F238E27FC236}">
                <a16:creationId xmlns:a16="http://schemas.microsoft.com/office/drawing/2014/main" id="{0C8C5047-0FB1-4E60-98B0-94DEB56C36CA}"/>
              </a:ext>
            </a:extLst>
          </p:cNvPr>
          <p:cNvSpPr txBox="1"/>
          <p:nvPr/>
        </p:nvSpPr>
        <p:spPr>
          <a:xfrm>
            <a:off x="6187347" y="193076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0.75%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TextBox 50">
            <a:extLst>
              <a:ext uri="{FF2B5EF4-FFF2-40B4-BE49-F238E27FC236}">
                <a16:creationId xmlns:a16="http://schemas.microsoft.com/office/drawing/2014/main" id="{F39E0B57-406A-457B-B13A-0F62C043CC21}"/>
              </a:ext>
            </a:extLst>
          </p:cNvPr>
          <p:cNvSpPr txBox="1"/>
          <p:nvPr/>
        </p:nvSpPr>
        <p:spPr>
          <a:xfrm>
            <a:off x="6187347" y="216115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0.06%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TextBox 51">
            <a:extLst>
              <a:ext uri="{FF2B5EF4-FFF2-40B4-BE49-F238E27FC236}">
                <a16:creationId xmlns:a16="http://schemas.microsoft.com/office/drawing/2014/main" id="{CCB05F38-B10C-45B6-9858-1FDFAD1258E8}"/>
              </a:ext>
            </a:extLst>
          </p:cNvPr>
          <p:cNvSpPr txBox="1"/>
          <p:nvPr/>
        </p:nvSpPr>
        <p:spPr>
          <a:xfrm>
            <a:off x="6187347" y="240211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0.32%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4" name="TextBox 52">
            <a:extLst>
              <a:ext uri="{FF2B5EF4-FFF2-40B4-BE49-F238E27FC236}">
                <a16:creationId xmlns:a16="http://schemas.microsoft.com/office/drawing/2014/main" id="{715D864E-3197-468D-B802-E408C424EE18}"/>
              </a:ext>
            </a:extLst>
          </p:cNvPr>
          <p:cNvSpPr txBox="1"/>
          <p:nvPr/>
        </p:nvSpPr>
        <p:spPr>
          <a:xfrm>
            <a:off x="6187347" y="263294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TextBox 53">
            <a:extLst>
              <a:ext uri="{FF2B5EF4-FFF2-40B4-BE49-F238E27FC236}">
                <a16:creationId xmlns:a16="http://schemas.microsoft.com/office/drawing/2014/main" id="{1A2C805C-E3AB-4D51-B3C6-3F11B47B4AC5}"/>
              </a:ext>
            </a:extLst>
          </p:cNvPr>
          <p:cNvSpPr txBox="1"/>
          <p:nvPr/>
        </p:nvSpPr>
        <p:spPr>
          <a:xfrm>
            <a:off x="6187347" y="288792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TextBox 54">
            <a:extLst>
              <a:ext uri="{FF2B5EF4-FFF2-40B4-BE49-F238E27FC236}">
                <a16:creationId xmlns:a16="http://schemas.microsoft.com/office/drawing/2014/main" id="{0005E518-63F7-4757-A5FF-851B1D0CB1A3}"/>
              </a:ext>
            </a:extLst>
          </p:cNvPr>
          <p:cNvSpPr txBox="1"/>
          <p:nvPr/>
        </p:nvSpPr>
        <p:spPr>
          <a:xfrm>
            <a:off x="6187347" y="3118758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0.32%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7" name="TextBox 55">
            <a:extLst>
              <a:ext uri="{FF2B5EF4-FFF2-40B4-BE49-F238E27FC236}">
                <a16:creationId xmlns:a16="http://schemas.microsoft.com/office/drawing/2014/main" id="{1CD50C1D-E309-4E52-BD9C-AFB88CA0F8DD}"/>
              </a:ext>
            </a:extLst>
          </p:cNvPr>
          <p:cNvSpPr txBox="1"/>
          <p:nvPr/>
        </p:nvSpPr>
        <p:spPr>
          <a:xfrm>
            <a:off x="6187347" y="337361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TextBox 56">
            <a:extLst>
              <a:ext uri="{FF2B5EF4-FFF2-40B4-BE49-F238E27FC236}">
                <a16:creationId xmlns:a16="http://schemas.microsoft.com/office/drawing/2014/main" id="{033EA08F-8546-42DE-BB2C-A28ED33C84BD}"/>
              </a:ext>
            </a:extLst>
          </p:cNvPr>
          <p:cNvSpPr txBox="1"/>
          <p:nvPr/>
        </p:nvSpPr>
        <p:spPr>
          <a:xfrm>
            <a:off x="6187347" y="363227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0.06%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TextBox 57">
            <a:extLst>
              <a:ext uri="{FF2B5EF4-FFF2-40B4-BE49-F238E27FC236}">
                <a16:creationId xmlns:a16="http://schemas.microsoft.com/office/drawing/2014/main" id="{A5D826F5-6AB2-4613-AF35-E6D95DD0D59C}"/>
              </a:ext>
            </a:extLst>
          </p:cNvPr>
          <p:cNvSpPr txBox="1"/>
          <p:nvPr/>
        </p:nvSpPr>
        <p:spPr>
          <a:xfrm>
            <a:off x="6187347" y="3895943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0" name="TextBox 58">
            <a:extLst>
              <a:ext uri="{FF2B5EF4-FFF2-40B4-BE49-F238E27FC236}">
                <a16:creationId xmlns:a16="http://schemas.microsoft.com/office/drawing/2014/main" id="{3A108ABA-D962-4621-B97A-C19306B3B87F}"/>
              </a:ext>
            </a:extLst>
          </p:cNvPr>
          <p:cNvSpPr txBox="1"/>
          <p:nvPr/>
        </p:nvSpPr>
        <p:spPr>
          <a:xfrm>
            <a:off x="6187347" y="4145793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0.27%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TextBox 59">
            <a:extLst>
              <a:ext uri="{FF2B5EF4-FFF2-40B4-BE49-F238E27FC236}">
                <a16:creationId xmlns:a16="http://schemas.microsoft.com/office/drawing/2014/main" id="{8589A545-48C0-49DA-AA2B-DC9B0B69FCB4}"/>
              </a:ext>
            </a:extLst>
          </p:cNvPr>
          <p:cNvSpPr txBox="1"/>
          <p:nvPr/>
        </p:nvSpPr>
        <p:spPr>
          <a:xfrm>
            <a:off x="6187347" y="437007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TextBox 60">
            <a:extLst>
              <a:ext uri="{FF2B5EF4-FFF2-40B4-BE49-F238E27FC236}">
                <a16:creationId xmlns:a16="http://schemas.microsoft.com/office/drawing/2014/main" id="{E1FFBBEF-D587-4C8C-B017-C6C45027FC7D}"/>
              </a:ext>
            </a:extLst>
          </p:cNvPr>
          <p:cNvSpPr txBox="1"/>
          <p:nvPr/>
        </p:nvSpPr>
        <p:spPr>
          <a:xfrm>
            <a:off x="6187347" y="4614058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0.27%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TextBox 61">
            <a:extLst>
              <a:ext uri="{FF2B5EF4-FFF2-40B4-BE49-F238E27FC236}">
                <a16:creationId xmlns:a16="http://schemas.microsoft.com/office/drawing/2014/main" id="{5AA68B2D-4F57-42DA-AA57-2358551574B3}"/>
              </a:ext>
            </a:extLst>
          </p:cNvPr>
          <p:cNvSpPr txBox="1"/>
          <p:nvPr/>
        </p:nvSpPr>
        <p:spPr>
          <a:xfrm>
            <a:off x="6187347" y="4855331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1.15%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84E755D-6B26-4BEF-AC83-1A77BDD05E3D}"/>
              </a:ext>
            </a:extLst>
          </p:cNvPr>
          <p:cNvSpPr txBox="1"/>
          <p:nvPr/>
        </p:nvSpPr>
        <p:spPr>
          <a:xfrm>
            <a:off x="5490272" y="62699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25" name="Picture 6">
            <a:extLst>
              <a:ext uri="{FF2B5EF4-FFF2-40B4-BE49-F238E27FC236}">
                <a16:creationId xmlns:a16="http://schemas.microsoft.com/office/drawing/2014/main" id="{04BE6CBB-EA1F-4EC3-A34F-777DD646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45" y="1059889"/>
            <a:ext cx="5162546" cy="46101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6" name="TextBox 7">
            <a:extLst>
              <a:ext uri="{FF2B5EF4-FFF2-40B4-BE49-F238E27FC236}">
                <a16:creationId xmlns:a16="http://schemas.microsoft.com/office/drawing/2014/main" id="{E5D5D89A-509C-4CC7-A77F-7127CBAA0DEC}"/>
              </a:ext>
            </a:extLst>
          </p:cNvPr>
          <p:cNvSpPr txBox="1"/>
          <p:nvPr/>
        </p:nvSpPr>
        <p:spPr>
          <a:xfrm>
            <a:off x="3388903" y="2448899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0.288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TextBox 10">
            <a:extLst>
              <a:ext uri="{FF2B5EF4-FFF2-40B4-BE49-F238E27FC236}">
                <a16:creationId xmlns:a16="http://schemas.microsoft.com/office/drawing/2014/main" id="{995AE38F-E5DB-4BF8-A952-9A0260F263C4}"/>
              </a:ext>
            </a:extLst>
          </p:cNvPr>
          <p:cNvSpPr txBox="1"/>
          <p:nvPr/>
        </p:nvSpPr>
        <p:spPr>
          <a:xfrm>
            <a:off x="3388903" y="2675268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TextBox 11">
            <a:extLst>
              <a:ext uri="{FF2B5EF4-FFF2-40B4-BE49-F238E27FC236}">
                <a16:creationId xmlns:a16="http://schemas.microsoft.com/office/drawing/2014/main" id="{B4A0B200-F63C-4320-ACAA-AFCF30835AF8}"/>
              </a:ext>
            </a:extLst>
          </p:cNvPr>
          <p:cNvSpPr txBox="1"/>
          <p:nvPr/>
        </p:nvSpPr>
        <p:spPr>
          <a:xfrm>
            <a:off x="3388903" y="2921672"/>
            <a:ext cx="54102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0.068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9" name="TextBox 12">
            <a:extLst>
              <a:ext uri="{FF2B5EF4-FFF2-40B4-BE49-F238E27FC236}">
                <a16:creationId xmlns:a16="http://schemas.microsoft.com/office/drawing/2014/main" id="{F9BE3832-C0CB-49ED-B6E8-2C01136B4434}"/>
              </a:ext>
            </a:extLst>
          </p:cNvPr>
          <p:cNvSpPr txBox="1"/>
          <p:nvPr/>
        </p:nvSpPr>
        <p:spPr>
          <a:xfrm>
            <a:off x="3388903" y="3134105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0.030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TextBox 13">
            <a:extLst>
              <a:ext uri="{FF2B5EF4-FFF2-40B4-BE49-F238E27FC236}">
                <a16:creationId xmlns:a16="http://schemas.microsoft.com/office/drawing/2014/main" id="{ACFF7C41-FF22-4C17-B05E-047EDB0A3716}"/>
              </a:ext>
            </a:extLst>
          </p:cNvPr>
          <p:cNvSpPr txBox="1"/>
          <p:nvPr/>
        </p:nvSpPr>
        <p:spPr>
          <a:xfrm>
            <a:off x="3388903" y="341183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1" name="TextBox 14">
            <a:extLst>
              <a:ext uri="{FF2B5EF4-FFF2-40B4-BE49-F238E27FC236}">
                <a16:creationId xmlns:a16="http://schemas.microsoft.com/office/drawing/2014/main" id="{D19583ED-15AD-4331-A5E1-0945A365F90C}"/>
              </a:ext>
            </a:extLst>
          </p:cNvPr>
          <p:cNvSpPr txBox="1"/>
          <p:nvPr/>
        </p:nvSpPr>
        <p:spPr>
          <a:xfrm>
            <a:off x="3381276" y="3642612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2" name="TextBox 15">
            <a:extLst>
              <a:ext uri="{FF2B5EF4-FFF2-40B4-BE49-F238E27FC236}">
                <a16:creationId xmlns:a16="http://schemas.microsoft.com/office/drawing/2014/main" id="{7990C459-8BE3-437D-963A-BDD6940ADB2C}"/>
              </a:ext>
            </a:extLst>
          </p:cNvPr>
          <p:cNvSpPr txBox="1"/>
          <p:nvPr/>
        </p:nvSpPr>
        <p:spPr>
          <a:xfrm>
            <a:off x="3381276" y="387339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3" name="TextBox 16">
            <a:extLst>
              <a:ext uri="{FF2B5EF4-FFF2-40B4-BE49-F238E27FC236}">
                <a16:creationId xmlns:a16="http://schemas.microsoft.com/office/drawing/2014/main" id="{7035C599-1C3E-48E0-8199-FA18ABDAD849}"/>
              </a:ext>
            </a:extLst>
          </p:cNvPr>
          <p:cNvSpPr txBox="1"/>
          <p:nvPr/>
        </p:nvSpPr>
        <p:spPr>
          <a:xfrm>
            <a:off x="3367945" y="4148348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4" name="TextBox 17">
            <a:extLst>
              <a:ext uri="{FF2B5EF4-FFF2-40B4-BE49-F238E27FC236}">
                <a16:creationId xmlns:a16="http://schemas.microsoft.com/office/drawing/2014/main" id="{A10464D9-1E09-4966-AC66-2ACE5CB3CB34}"/>
              </a:ext>
            </a:extLst>
          </p:cNvPr>
          <p:cNvSpPr txBox="1"/>
          <p:nvPr/>
        </p:nvSpPr>
        <p:spPr>
          <a:xfrm>
            <a:off x="3381276" y="438411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0.036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5" name="TextBox 18">
            <a:extLst>
              <a:ext uri="{FF2B5EF4-FFF2-40B4-BE49-F238E27FC236}">
                <a16:creationId xmlns:a16="http://schemas.microsoft.com/office/drawing/2014/main" id="{38B55D18-00A2-49DB-9866-5217C7A50CD6}"/>
              </a:ext>
            </a:extLst>
          </p:cNvPr>
          <p:cNvSpPr txBox="1"/>
          <p:nvPr/>
        </p:nvSpPr>
        <p:spPr>
          <a:xfrm>
            <a:off x="3388903" y="4605494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0.062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6" name="TextBox 19">
            <a:extLst>
              <a:ext uri="{FF2B5EF4-FFF2-40B4-BE49-F238E27FC236}">
                <a16:creationId xmlns:a16="http://schemas.microsoft.com/office/drawing/2014/main" id="{261569A1-9E35-48DB-A180-53616EAEE167}"/>
              </a:ext>
            </a:extLst>
          </p:cNvPr>
          <p:cNvSpPr txBox="1"/>
          <p:nvPr/>
        </p:nvSpPr>
        <p:spPr>
          <a:xfrm>
            <a:off x="3388903" y="4871273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7" name="TextBox 20">
            <a:extLst>
              <a:ext uri="{FF2B5EF4-FFF2-40B4-BE49-F238E27FC236}">
                <a16:creationId xmlns:a16="http://schemas.microsoft.com/office/drawing/2014/main" id="{D548DF8B-7153-41A4-A56D-68195A33553B}"/>
              </a:ext>
            </a:extLst>
          </p:cNvPr>
          <p:cNvSpPr txBox="1"/>
          <p:nvPr/>
        </p:nvSpPr>
        <p:spPr>
          <a:xfrm>
            <a:off x="3381276" y="512398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8" name="TextBox 21">
            <a:extLst>
              <a:ext uri="{FF2B5EF4-FFF2-40B4-BE49-F238E27FC236}">
                <a16:creationId xmlns:a16="http://schemas.microsoft.com/office/drawing/2014/main" id="{047B988F-31BC-4476-8F1C-3D68860CE815}"/>
              </a:ext>
            </a:extLst>
          </p:cNvPr>
          <p:cNvSpPr txBox="1"/>
          <p:nvPr/>
        </p:nvSpPr>
        <p:spPr>
          <a:xfrm>
            <a:off x="3358982" y="539706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0.0388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9" name="TextBox 22">
            <a:extLst>
              <a:ext uri="{FF2B5EF4-FFF2-40B4-BE49-F238E27FC236}">
                <a16:creationId xmlns:a16="http://schemas.microsoft.com/office/drawing/2014/main" id="{F2EF93AA-7408-4801-9F21-83BD4AB7A412}"/>
              </a:ext>
            </a:extLst>
          </p:cNvPr>
          <p:cNvSpPr txBox="1"/>
          <p:nvPr/>
        </p:nvSpPr>
        <p:spPr>
          <a:xfrm>
            <a:off x="4002310" y="244499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0.99%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0" name="TextBox 23">
            <a:extLst>
              <a:ext uri="{FF2B5EF4-FFF2-40B4-BE49-F238E27FC236}">
                <a16:creationId xmlns:a16="http://schemas.microsoft.com/office/drawing/2014/main" id="{6E1CC0A9-2820-4F83-9C6F-5195B1D72F1E}"/>
              </a:ext>
            </a:extLst>
          </p:cNvPr>
          <p:cNvSpPr txBox="1"/>
          <p:nvPr/>
        </p:nvSpPr>
        <p:spPr>
          <a:xfrm>
            <a:off x="3983263" y="2686205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1" name="TextBox 24">
            <a:extLst>
              <a:ext uri="{FF2B5EF4-FFF2-40B4-BE49-F238E27FC236}">
                <a16:creationId xmlns:a16="http://schemas.microsoft.com/office/drawing/2014/main" id="{0BD3C2E0-5256-4956-8F3F-4645A87431FE}"/>
              </a:ext>
            </a:extLst>
          </p:cNvPr>
          <p:cNvSpPr txBox="1"/>
          <p:nvPr/>
        </p:nvSpPr>
        <p:spPr>
          <a:xfrm>
            <a:off x="3983263" y="291688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0.24%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2" name="TextBox 25">
            <a:extLst>
              <a:ext uri="{FF2B5EF4-FFF2-40B4-BE49-F238E27FC236}">
                <a16:creationId xmlns:a16="http://schemas.microsoft.com/office/drawing/2014/main" id="{A6219BA9-9EB7-436D-A5AE-5CAA24504490}"/>
              </a:ext>
            </a:extLst>
          </p:cNvPr>
          <p:cNvSpPr txBox="1"/>
          <p:nvPr/>
        </p:nvSpPr>
        <p:spPr>
          <a:xfrm>
            <a:off x="3983263" y="314754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3" name="TextBox 26">
            <a:extLst>
              <a:ext uri="{FF2B5EF4-FFF2-40B4-BE49-F238E27FC236}">
                <a16:creationId xmlns:a16="http://schemas.microsoft.com/office/drawing/2014/main" id="{1DD14955-9FE0-4E2C-ABD5-CF307FC0F22E}"/>
              </a:ext>
            </a:extLst>
          </p:cNvPr>
          <p:cNvSpPr txBox="1"/>
          <p:nvPr/>
        </p:nvSpPr>
        <p:spPr>
          <a:xfrm>
            <a:off x="3983263" y="341183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4" name="TextBox 27">
            <a:extLst>
              <a:ext uri="{FF2B5EF4-FFF2-40B4-BE49-F238E27FC236}">
                <a16:creationId xmlns:a16="http://schemas.microsoft.com/office/drawing/2014/main" id="{5E776B49-DAD8-4F20-981A-3497A4A9C7E6}"/>
              </a:ext>
            </a:extLst>
          </p:cNvPr>
          <p:cNvSpPr txBox="1"/>
          <p:nvPr/>
        </p:nvSpPr>
        <p:spPr>
          <a:xfrm>
            <a:off x="3983263" y="365658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0.36%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5" name="TextBox 28">
            <a:extLst>
              <a:ext uri="{FF2B5EF4-FFF2-40B4-BE49-F238E27FC236}">
                <a16:creationId xmlns:a16="http://schemas.microsoft.com/office/drawing/2014/main" id="{D2EE661D-14C4-4C4C-A16C-56C0030B5EC1}"/>
              </a:ext>
            </a:extLst>
          </p:cNvPr>
          <p:cNvSpPr txBox="1"/>
          <p:nvPr/>
        </p:nvSpPr>
        <p:spPr>
          <a:xfrm>
            <a:off x="3983263" y="391460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6" name="TextBox 29">
            <a:extLst>
              <a:ext uri="{FF2B5EF4-FFF2-40B4-BE49-F238E27FC236}">
                <a16:creationId xmlns:a16="http://schemas.microsoft.com/office/drawing/2014/main" id="{127784C3-9B0F-495D-9750-0A6881CCCBAE}"/>
              </a:ext>
            </a:extLst>
          </p:cNvPr>
          <p:cNvSpPr txBox="1"/>
          <p:nvPr/>
        </p:nvSpPr>
        <p:spPr>
          <a:xfrm>
            <a:off x="3990880" y="4143731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7" name="TextBox 30">
            <a:extLst>
              <a:ext uri="{FF2B5EF4-FFF2-40B4-BE49-F238E27FC236}">
                <a16:creationId xmlns:a16="http://schemas.microsoft.com/office/drawing/2014/main" id="{20C5D654-D99F-4FD7-8A7B-33C04125A8E8}"/>
              </a:ext>
            </a:extLst>
          </p:cNvPr>
          <p:cNvSpPr txBox="1"/>
          <p:nvPr/>
        </p:nvSpPr>
        <p:spPr>
          <a:xfrm>
            <a:off x="3990880" y="439402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0.12%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8" name="TextBox 31">
            <a:extLst>
              <a:ext uri="{FF2B5EF4-FFF2-40B4-BE49-F238E27FC236}">
                <a16:creationId xmlns:a16="http://schemas.microsoft.com/office/drawing/2014/main" id="{A83751C3-2564-46A7-BB18-1AC3945FC786}"/>
              </a:ext>
            </a:extLst>
          </p:cNvPr>
          <p:cNvSpPr txBox="1"/>
          <p:nvPr/>
        </p:nvSpPr>
        <p:spPr>
          <a:xfrm>
            <a:off x="3929916" y="461186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0.022%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9" name="TextBox 32">
            <a:extLst>
              <a:ext uri="{FF2B5EF4-FFF2-40B4-BE49-F238E27FC236}">
                <a16:creationId xmlns:a16="http://schemas.microsoft.com/office/drawing/2014/main" id="{06B185F8-EC55-47B8-BF0C-6A8FE1E1BBAD}"/>
              </a:ext>
            </a:extLst>
          </p:cNvPr>
          <p:cNvSpPr txBox="1"/>
          <p:nvPr/>
        </p:nvSpPr>
        <p:spPr>
          <a:xfrm>
            <a:off x="3983263" y="489168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0.10%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0" name="TextBox 33">
            <a:extLst>
              <a:ext uri="{FF2B5EF4-FFF2-40B4-BE49-F238E27FC236}">
                <a16:creationId xmlns:a16="http://schemas.microsoft.com/office/drawing/2014/main" id="{CA3EC252-3215-4212-B3B7-2F6F6FD0CE0A}"/>
              </a:ext>
            </a:extLst>
          </p:cNvPr>
          <p:cNvSpPr txBox="1"/>
          <p:nvPr/>
        </p:nvSpPr>
        <p:spPr>
          <a:xfrm>
            <a:off x="3975636" y="513295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0.17%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1" name="TextBox 34">
            <a:extLst>
              <a:ext uri="{FF2B5EF4-FFF2-40B4-BE49-F238E27FC236}">
                <a16:creationId xmlns:a16="http://schemas.microsoft.com/office/drawing/2014/main" id="{191B71DB-475F-473B-9F65-61E06B1180C0}"/>
              </a:ext>
            </a:extLst>
          </p:cNvPr>
          <p:cNvSpPr txBox="1"/>
          <p:nvPr/>
        </p:nvSpPr>
        <p:spPr>
          <a:xfrm>
            <a:off x="3999062" y="5403540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1.34%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2" name="TextBox 36">
            <a:extLst>
              <a:ext uri="{FF2B5EF4-FFF2-40B4-BE49-F238E27FC236}">
                <a16:creationId xmlns:a16="http://schemas.microsoft.com/office/drawing/2014/main" id="{1C8C01F3-CFC6-4EF3-AA9F-96FD9B1CDDCD}"/>
              </a:ext>
            </a:extLst>
          </p:cNvPr>
          <p:cNvSpPr txBox="1"/>
          <p:nvPr/>
        </p:nvSpPr>
        <p:spPr>
          <a:xfrm>
            <a:off x="4821456" y="244152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0.283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3" name="TextBox 37">
            <a:extLst>
              <a:ext uri="{FF2B5EF4-FFF2-40B4-BE49-F238E27FC236}">
                <a16:creationId xmlns:a16="http://schemas.microsoft.com/office/drawing/2014/main" id="{E8A5EF5F-468B-4AE6-AC67-DC191E84E7BA}"/>
              </a:ext>
            </a:extLst>
          </p:cNvPr>
          <p:cNvSpPr txBox="1"/>
          <p:nvPr/>
        </p:nvSpPr>
        <p:spPr>
          <a:xfrm>
            <a:off x="4821456" y="2672351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0.043</a:t>
            </a:r>
          </a:p>
        </p:txBody>
      </p:sp>
      <p:sp>
        <p:nvSpPr>
          <p:cNvPr id="154" name="TextBox 38">
            <a:extLst>
              <a:ext uri="{FF2B5EF4-FFF2-40B4-BE49-F238E27FC236}">
                <a16:creationId xmlns:a16="http://schemas.microsoft.com/office/drawing/2014/main" id="{FD50F03D-E2FE-4806-9F1F-458AE7E85CA0}"/>
              </a:ext>
            </a:extLst>
          </p:cNvPr>
          <p:cNvSpPr txBox="1"/>
          <p:nvPr/>
        </p:nvSpPr>
        <p:spPr>
          <a:xfrm>
            <a:off x="4821456" y="291895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0.076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5" name="TextBox 39">
            <a:extLst>
              <a:ext uri="{FF2B5EF4-FFF2-40B4-BE49-F238E27FC236}">
                <a16:creationId xmlns:a16="http://schemas.microsoft.com/office/drawing/2014/main" id="{D016F64E-6B28-43C4-ADAB-87098B846574}"/>
              </a:ext>
            </a:extLst>
          </p:cNvPr>
          <p:cNvSpPr txBox="1"/>
          <p:nvPr/>
        </p:nvSpPr>
        <p:spPr>
          <a:xfrm>
            <a:off x="4821456" y="314946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0.037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6" name="TextBox 40">
            <a:extLst>
              <a:ext uri="{FF2B5EF4-FFF2-40B4-BE49-F238E27FC236}">
                <a16:creationId xmlns:a16="http://schemas.microsoft.com/office/drawing/2014/main" id="{011E8939-4C69-4AE0-A9A7-A686A709710E}"/>
              </a:ext>
            </a:extLst>
          </p:cNvPr>
          <p:cNvSpPr txBox="1"/>
          <p:nvPr/>
        </p:nvSpPr>
        <p:spPr>
          <a:xfrm>
            <a:off x="4821456" y="3396382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0.044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7" name="TextBox 41">
            <a:extLst>
              <a:ext uri="{FF2B5EF4-FFF2-40B4-BE49-F238E27FC236}">
                <a16:creationId xmlns:a16="http://schemas.microsoft.com/office/drawing/2014/main" id="{28C64757-4255-4F97-B485-BD167772633C}"/>
              </a:ext>
            </a:extLst>
          </p:cNvPr>
          <p:cNvSpPr txBox="1"/>
          <p:nvPr/>
        </p:nvSpPr>
        <p:spPr>
          <a:xfrm>
            <a:off x="4821456" y="3639805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8" name="TextBox 42">
            <a:extLst>
              <a:ext uri="{FF2B5EF4-FFF2-40B4-BE49-F238E27FC236}">
                <a16:creationId xmlns:a16="http://schemas.microsoft.com/office/drawing/2014/main" id="{563B6839-934F-41A9-871C-C730EB8CA462}"/>
              </a:ext>
            </a:extLst>
          </p:cNvPr>
          <p:cNvSpPr txBox="1"/>
          <p:nvPr/>
        </p:nvSpPr>
        <p:spPr>
          <a:xfrm>
            <a:off x="4821456" y="3883977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9" name="TextBox 43">
            <a:extLst>
              <a:ext uri="{FF2B5EF4-FFF2-40B4-BE49-F238E27FC236}">
                <a16:creationId xmlns:a16="http://schemas.microsoft.com/office/drawing/2014/main" id="{F5C9EFD5-9C3E-462B-8EEE-B8DA0DB61B43}"/>
              </a:ext>
            </a:extLst>
          </p:cNvPr>
          <p:cNvSpPr txBox="1"/>
          <p:nvPr/>
        </p:nvSpPr>
        <p:spPr>
          <a:xfrm>
            <a:off x="4821456" y="4127400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0.020-</a:t>
            </a:r>
          </a:p>
        </p:txBody>
      </p:sp>
      <p:sp>
        <p:nvSpPr>
          <p:cNvPr id="160" name="TextBox 44">
            <a:extLst>
              <a:ext uri="{FF2B5EF4-FFF2-40B4-BE49-F238E27FC236}">
                <a16:creationId xmlns:a16="http://schemas.microsoft.com/office/drawing/2014/main" id="{E1A3C5BB-9D3B-4E0A-83FD-0578A38C546A}"/>
              </a:ext>
            </a:extLst>
          </p:cNvPr>
          <p:cNvSpPr txBox="1"/>
          <p:nvPr/>
        </p:nvSpPr>
        <p:spPr>
          <a:xfrm>
            <a:off x="4821456" y="4371563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0.035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1" name="TextBox 45">
            <a:extLst>
              <a:ext uri="{FF2B5EF4-FFF2-40B4-BE49-F238E27FC236}">
                <a16:creationId xmlns:a16="http://schemas.microsoft.com/office/drawing/2014/main" id="{8B189F38-9831-4558-926A-8767CB37B98E}"/>
              </a:ext>
            </a:extLst>
          </p:cNvPr>
          <p:cNvSpPr txBox="1"/>
          <p:nvPr/>
        </p:nvSpPr>
        <p:spPr>
          <a:xfrm>
            <a:off x="4821456" y="4622053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0.067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2" name="TextBox 46">
            <a:extLst>
              <a:ext uri="{FF2B5EF4-FFF2-40B4-BE49-F238E27FC236}">
                <a16:creationId xmlns:a16="http://schemas.microsoft.com/office/drawing/2014/main" id="{628AD68C-BC52-4C62-8B95-D06E4E48D7E2}"/>
              </a:ext>
            </a:extLst>
          </p:cNvPr>
          <p:cNvSpPr txBox="1"/>
          <p:nvPr/>
        </p:nvSpPr>
        <p:spPr>
          <a:xfrm>
            <a:off x="4821456" y="4872983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0.026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3" name="TextBox 47">
            <a:extLst>
              <a:ext uri="{FF2B5EF4-FFF2-40B4-BE49-F238E27FC236}">
                <a16:creationId xmlns:a16="http://schemas.microsoft.com/office/drawing/2014/main" id="{86B8031F-9E84-4F98-92B9-7B1AC24A5542}"/>
              </a:ext>
            </a:extLst>
          </p:cNvPr>
          <p:cNvSpPr txBox="1"/>
          <p:nvPr/>
        </p:nvSpPr>
        <p:spPr>
          <a:xfrm>
            <a:off x="4821456" y="5102955"/>
            <a:ext cx="5410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0.055</a:t>
            </a:r>
          </a:p>
        </p:txBody>
      </p:sp>
      <p:sp>
        <p:nvSpPr>
          <p:cNvPr id="164" name="TextBox 48">
            <a:extLst>
              <a:ext uri="{FF2B5EF4-FFF2-40B4-BE49-F238E27FC236}">
                <a16:creationId xmlns:a16="http://schemas.microsoft.com/office/drawing/2014/main" id="{37F5510B-D995-424E-BA0A-DF6B32F52499}"/>
              </a:ext>
            </a:extLst>
          </p:cNvPr>
          <p:cNvSpPr txBox="1"/>
          <p:nvPr/>
        </p:nvSpPr>
        <p:spPr>
          <a:xfrm>
            <a:off x="4844882" y="5397066"/>
            <a:ext cx="54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0.371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5" name="TextBox 49">
            <a:extLst>
              <a:ext uri="{FF2B5EF4-FFF2-40B4-BE49-F238E27FC236}">
                <a16:creationId xmlns:a16="http://schemas.microsoft.com/office/drawing/2014/main" id="{7D78591C-7C47-4413-A806-72CA46BE1D75}"/>
              </a:ext>
            </a:extLst>
          </p:cNvPr>
          <p:cNvSpPr txBox="1"/>
          <p:nvPr/>
        </p:nvSpPr>
        <p:spPr>
          <a:xfrm>
            <a:off x="5745385" y="243921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0.98%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6" name="TextBox 50">
            <a:extLst>
              <a:ext uri="{FF2B5EF4-FFF2-40B4-BE49-F238E27FC236}">
                <a16:creationId xmlns:a16="http://schemas.microsoft.com/office/drawing/2014/main" id="{6339210A-AD54-4EB1-A514-5DF0C82DF5CB}"/>
              </a:ext>
            </a:extLst>
          </p:cNvPr>
          <p:cNvSpPr txBox="1"/>
          <p:nvPr/>
        </p:nvSpPr>
        <p:spPr>
          <a:xfrm>
            <a:off x="5745385" y="2669608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7" name="TextBox 51">
            <a:extLst>
              <a:ext uri="{FF2B5EF4-FFF2-40B4-BE49-F238E27FC236}">
                <a16:creationId xmlns:a16="http://schemas.microsoft.com/office/drawing/2014/main" id="{700F8A71-951C-4721-8C43-C0E2DE1CE314}"/>
              </a:ext>
            </a:extLst>
          </p:cNvPr>
          <p:cNvSpPr txBox="1"/>
          <p:nvPr/>
        </p:nvSpPr>
        <p:spPr>
          <a:xfrm>
            <a:off x="5745385" y="2910571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0.26%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8" name="TextBox 52">
            <a:extLst>
              <a:ext uri="{FF2B5EF4-FFF2-40B4-BE49-F238E27FC236}">
                <a16:creationId xmlns:a16="http://schemas.microsoft.com/office/drawing/2014/main" id="{6CB44467-4120-4A3A-BFA0-5F61C12D69A6}"/>
              </a:ext>
            </a:extLst>
          </p:cNvPr>
          <p:cNvSpPr txBox="1"/>
          <p:nvPr/>
        </p:nvSpPr>
        <p:spPr>
          <a:xfrm>
            <a:off x="5745385" y="314140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0.13%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9" name="TextBox 53">
            <a:extLst>
              <a:ext uri="{FF2B5EF4-FFF2-40B4-BE49-F238E27FC236}">
                <a16:creationId xmlns:a16="http://schemas.microsoft.com/office/drawing/2014/main" id="{25C33764-3A62-444B-BEE3-4C5BBAF7D218}"/>
              </a:ext>
            </a:extLst>
          </p:cNvPr>
          <p:cNvSpPr txBox="1"/>
          <p:nvPr/>
        </p:nvSpPr>
        <p:spPr>
          <a:xfrm>
            <a:off x="5745385" y="339638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0.15%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0" name="TextBox 54">
            <a:extLst>
              <a:ext uri="{FF2B5EF4-FFF2-40B4-BE49-F238E27FC236}">
                <a16:creationId xmlns:a16="http://schemas.microsoft.com/office/drawing/2014/main" id="{84825BC4-4E7A-4CBB-BFD2-20BC208DECF9}"/>
              </a:ext>
            </a:extLst>
          </p:cNvPr>
          <p:cNvSpPr txBox="1"/>
          <p:nvPr/>
        </p:nvSpPr>
        <p:spPr>
          <a:xfrm>
            <a:off x="5745385" y="362721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0.33%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1" name="TextBox 55">
            <a:extLst>
              <a:ext uri="{FF2B5EF4-FFF2-40B4-BE49-F238E27FC236}">
                <a16:creationId xmlns:a16="http://schemas.microsoft.com/office/drawing/2014/main" id="{A53703C1-966F-47B8-944C-F9411257FCF6}"/>
              </a:ext>
            </a:extLst>
          </p:cNvPr>
          <p:cNvSpPr txBox="1"/>
          <p:nvPr/>
        </p:nvSpPr>
        <p:spPr>
          <a:xfrm>
            <a:off x="5745385" y="3882066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2" name="TextBox 56">
            <a:extLst>
              <a:ext uri="{FF2B5EF4-FFF2-40B4-BE49-F238E27FC236}">
                <a16:creationId xmlns:a16="http://schemas.microsoft.com/office/drawing/2014/main" id="{7CF4C8F1-51B6-45BE-A0E0-E9224A62480E}"/>
              </a:ext>
            </a:extLst>
          </p:cNvPr>
          <p:cNvSpPr txBox="1"/>
          <p:nvPr/>
        </p:nvSpPr>
        <p:spPr>
          <a:xfrm>
            <a:off x="5745385" y="4140731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0.07%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3" name="TextBox 57">
            <a:extLst>
              <a:ext uri="{FF2B5EF4-FFF2-40B4-BE49-F238E27FC236}">
                <a16:creationId xmlns:a16="http://schemas.microsoft.com/office/drawing/2014/main" id="{D1F09A41-A88E-45FA-8D73-166EF454EFEA}"/>
              </a:ext>
            </a:extLst>
          </p:cNvPr>
          <p:cNvSpPr txBox="1"/>
          <p:nvPr/>
        </p:nvSpPr>
        <p:spPr>
          <a:xfrm>
            <a:off x="5745385" y="440439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0.23%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4" name="TextBox 58">
            <a:extLst>
              <a:ext uri="{FF2B5EF4-FFF2-40B4-BE49-F238E27FC236}">
                <a16:creationId xmlns:a16="http://schemas.microsoft.com/office/drawing/2014/main" id="{CECD7BA7-59A7-4E21-9CD8-9FA56FCB9D0A}"/>
              </a:ext>
            </a:extLst>
          </p:cNvPr>
          <p:cNvSpPr txBox="1"/>
          <p:nvPr/>
        </p:nvSpPr>
        <p:spPr>
          <a:xfrm>
            <a:off x="5745385" y="4654249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0.09%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5" name="TextBox 59">
            <a:extLst>
              <a:ext uri="{FF2B5EF4-FFF2-40B4-BE49-F238E27FC236}">
                <a16:creationId xmlns:a16="http://schemas.microsoft.com/office/drawing/2014/main" id="{5132569C-B46C-4A3C-9C56-090BCD33BAB6}"/>
              </a:ext>
            </a:extLst>
          </p:cNvPr>
          <p:cNvSpPr txBox="1"/>
          <p:nvPr/>
        </p:nvSpPr>
        <p:spPr>
          <a:xfrm>
            <a:off x="5745385" y="4878533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0.19%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6" name="TextBox 60">
            <a:extLst>
              <a:ext uri="{FF2B5EF4-FFF2-40B4-BE49-F238E27FC236}">
                <a16:creationId xmlns:a16="http://schemas.microsoft.com/office/drawing/2014/main" id="{CD276795-9274-442C-B201-126A13B5258B}"/>
              </a:ext>
            </a:extLst>
          </p:cNvPr>
          <p:cNvSpPr txBox="1"/>
          <p:nvPr/>
        </p:nvSpPr>
        <p:spPr>
          <a:xfrm>
            <a:off x="5745385" y="5122514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1.28%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7" name="TextBox 61">
            <a:extLst>
              <a:ext uri="{FF2B5EF4-FFF2-40B4-BE49-F238E27FC236}">
                <a16:creationId xmlns:a16="http://schemas.microsoft.com/office/drawing/2014/main" id="{BB3B5CEC-6DA6-4724-9E0E-0B33DE9688BF}"/>
              </a:ext>
            </a:extLst>
          </p:cNvPr>
          <p:cNvSpPr txBox="1"/>
          <p:nvPr/>
        </p:nvSpPr>
        <p:spPr>
          <a:xfrm>
            <a:off x="5768811" y="5380552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2.54%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B38166E-C058-4A01-9A13-857008949F3E}"/>
              </a:ext>
            </a:extLst>
          </p:cNvPr>
          <p:cNvSpPr txBox="1"/>
          <p:nvPr/>
        </p:nvSpPr>
        <p:spPr>
          <a:xfrm>
            <a:off x="5060793" y="1059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94DBC-ACBD-44E8-91CB-373A01C4C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629" y="5651567"/>
            <a:ext cx="5162400" cy="265096"/>
          </a:xfrm>
          <a:prstGeom prst="rect">
            <a:avLst/>
          </a:prstGeom>
        </p:spPr>
      </p:pic>
      <p:sp>
        <p:nvSpPr>
          <p:cNvPr id="180" name="TextBox 21">
            <a:extLst>
              <a:ext uri="{FF2B5EF4-FFF2-40B4-BE49-F238E27FC236}">
                <a16:creationId xmlns:a16="http://schemas.microsoft.com/office/drawing/2014/main" id="{69738A76-BC2E-429B-AFF8-6FAA523DF170}"/>
              </a:ext>
            </a:extLst>
          </p:cNvPr>
          <p:cNvSpPr txBox="1"/>
          <p:nvPr/>
        </p:nvSpPr>
        <p:spPr>
          <a:xfrm>
            <a:off x="3358982" y="5656865"/>
            <a:ext cx="64769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>
                <a:solidFill>
                  <a:srgbClr val="000000"/>
                </a:solidFill>
                <a:latin typeface="Calibri"/>
              </a:rPr>
              <a:t>0.288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1" name="TextBox 21">
            <a:extLst>
              <a:ext uri="{FF2B5EF4-FFF2-40B4-BE49-F238E27FC236}">
                <a16:creationId xmlns:a16="http://schemas.microsoft.com/office/drawing/2014/main" id="{017346C1-3B58-4430-87E6-D224E6D16F6F}"/>
              </a:ext>
            </a:extLst>
          </p:cNvPr>
          <p:cNvSpPr txBox="1"/>
          <p:nvPr/>
        </p:nvSpPr>
        <p:spPr>
          <a:xfrm>
            <a:off x="3980402" y="564046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0.99%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2" name="TextBox 21">
            <a:extLst>
              <a:ext uri="{FF2B5EF4-FFF2-40B4-BE49-F238E27FC236}">
                <a16:creationId xmlns:a16="http://schemas.microsoft.com/office/drawing/2014/main" id="{D322F9FF-3B32-4B7C-B629-1A61FD3C3DF2}"/>
              </a:ext>
            </a:extLst>
          </p:cNvPr>
          <p:cNvSpPr txBox="1"/>
          <p:nvPr/>
        </p:nvSpPr>
        <p:spPr>
          <a:xfrm>
            <a:off x="4797009" y="5641811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0.283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3" name="TextBox 49">
            <a:extLst>
              <a:ext uri="{FF2B5EF4-FFF2-40B4-BE49-F238E27FC236}">
                <a16:creationId xmlns:a16="http://schemas.microsoft.com/office/drawing/2014/main" id="{902E84E9-FF10-49FF-AE0F-3BB996219170}"/>
              </a:ext>
            </a:extLst>
          </p:cNvPr>
          <p:cNvSpPr txBox="1"/>
          <p:nvPr/>
        </p:nvSpPr>
        <p:spPr>
          <a:xfrm>
            <a:off x="5746852" y="5664717"/>
            <a:ext cx="6476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0.98%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605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4. Power Quality – DC Injection</a:t>
            </a: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E4B07EA3-FD28-4569-9C34-21EE2B55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17" y="1814653"/>
            <a:ext cx="6189622" cy="1805668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E43AB083-75A2-41E7-AF76-D8B6D6FE6020}"/>
              </a:ext>
            </a:extLst>
          </p:cNvPr>
          <p:cNvSpPr txBox="1"/>
          <p:nvPr/>
        </p:nvSpPr>
        <p:spPr>
          <a:xfrm>
            <a:off x="4878996" y="2735848"/>
            <a:ext cx="68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0.0168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F4726AF-C358-4185-8525-8A80C1F59381}"/>
              </a:ext>
            </a:extLst>
          </p:cNvPr>
          <p:cNvSpPr txBox="1"/>
          <p:nvPr/>
        </p:nvSpPr>
        <p:spPr>
          <a:xfrm>
            <a:off x="4878996" y="3043625"/>
            <a:ext cx="81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0.0215%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B4A4E56-66AB-438F-9889-AAE571667480}"/>
              </a:ext>
            </a:extLst>
          </p:cNvPr>
          <p:cNvSpPr txBox="1"/>
          <p:nvPr/>
        </p:nvSpPr>
        <p:spPr>
          <a:xfrm>
            <a:off x="6578688" y="2735847"/>
            <a:ext cx="68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0.0216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84AE31C-41B2-4C75-853A-82E026BC55F3}"/>
              </a:ext>
            </a:extLst>
          </p:cNvPr>
          <p:cNvSpPr txBox="1"/>
          <p:nvPr/>
        </p:nvSpPr>
        <p:spPr>
          <a:xfrm>
            <a:off x="6578081" y="3043625"/>
            <a:ext cx="81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0.0276%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E6FA0A9-F27E-404B-95BD-50ECF95E11CE}"/>
              </a:ext>
            </a:extLst>
          </p:cNvPr>
          <p:cNvSpPr txBox="1"/>
          <p:nvPr/>
        </p:nvSpPr>
        <p:spPr>
          <a:xfrm>
            <a:off x="7905593" y="2735847"/>
            <a:ext cx="686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0.1146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460808B-1D88-469C-9795-96C64973DBED}"/>
              </a:ext>
            </a:extLst>
          </p:cNvPr>
          <p:cNvSpPr txBox="1"/>
          <p:nvPr/>
        </p:nvSpPr>
        <p:spPr>
          <a:xfrm>
            <a:off x="7909885" y="3049769"/>
            <a:ext cx="631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0.15%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6B7F4B9-1C94-4AFE-9EA1-B165B1F21946}"/>
              </a:ext>
            </a:extLst>
          </p:cNvPr>
          <p:cNvSpPr txBox="1"/>
          <p:nvPr/>
        </p:nvSpPr>
        <p:spPr>
          <a:xfrm>
            <a:off x="2854996" y="4036591"/>
            <a:ext cx="6289004" cy="1148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DC Injection a product of electrical inversion.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Tested at 3 power levels (10%, 55% &amp; 100%)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186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5. Power Quality – Power Factor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6B7F4B9-1C94-4AFE-9EA1-B165B1F21946}"/>
              </a:ext>
            </a:extLst>
          </p:cNvPr>
          <p:cNvSpPr txBox="1"/>
          <p:nvPr/>
        </p:nvSpPr>
        <p:spPr>
          <a:xfrm>
            <a:off x="2557233" y="3596428"/>
            <a:ext cx="6289004" cy="74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carried out at 3 voltage levels;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registered capacity.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5FF7FF-97E3-4071-92AC-69729FE3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33" y="1760690"/>
            <a:ext cx="5610223" cy="13862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BD687C-5C5D-47C3-909B-528D99B604C6}"/>
              </a:ext>
            </a:extLst>
          </p:cNvPr>
          <p:cNvSpPr txBox="1"/>
          <p:nvPr/>
        </p:nvSpPr>
        <p:spPr>
          <a:xfrm>
            <a:off x="4124573" y="2582615"/>
            <a:ext cx="754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0.999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D36A4-6A98-4F4C-A531-2850BDFFB85C}"/>
              </a:ext>
            </a:extLst>
          </p:cNvPr>
          <p:cNvSpPr txBox="1"/>
          <p:nvPr/>
        </p:nvSpPr>
        <p:spPr>
          <a:xfrm>
            <a:off x="5841142" y="2582615"/>
            <a:ext cx="60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0.999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A3D2A-2C79-49A7-A21A-25FE0B416E48}"/>
              </a:ext>
            </a:extLst>
          </p:cNvPr>
          <p:cNvSpPr txBox="1"/>
          <p:nvPr/>
        </p:nvSpPr>
        <p:spPr>
          <a:xfrm>
            <a:off x="6813595" y="2582615"/>
            <a:ext cx="60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0.999</a:t>
            </a:r>
          </a:p>
        </p:txBody>
      </p:sp>
    </p:spTree>
    <p:extLst>
      <p:ext uri="{BB962C8B-B14F-4D97-AF65-F5344CB8AC3E}">
        <p14:creationId xmlns:p14="http://schemas.microsoft.com/office/powerpoint/2010/main" val="4406134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8. Protection – Loss of Mains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E8757-32C0-4EB0-B15E-8E4CA9D2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03" y="1310477"/>
            <a:ext cx="5353050" cy="1495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486823-E66C-4426-B341-1C6D663F0447}"/>
              </a:ext>
            </a:extLst>
          </p:cNvPr>
          <p:cNvSpPr txBox="1"/>
          <p:nvPr/>
        </p:nvSpPr>
        <p:spPr>
          <a:xfrm>
            <a:off x="3789868" y="2379886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0.152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C0D08-32A5-41E3-B980-99611136D760}"/>
              </a:ext>
            </a:extLst>
          </p:cNvPr>
          <p:cNvSpPr txBox="1"/>
          <p:nvPr/>
        </p:nvSpPr>
        <p:spPr>
          <a:xfrm>
            <a:off x="4385959" y="2379886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0.302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2600A-8217-4240-A3C6-BE913DB477FE}"/>
              </a:ext>
            </a:extLst>
          </p:cNvPr>
          <p:cNvSpPr txBox="1"/>
          <p:nvPr/>
        </p:nvSpPr>
        <p:spPr>
          <a:xfrm>
            <a:off x="4982050" y="2379886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0.385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F7EEA-B038-4183-B4A8-4FA03EBFBCB5}"/>
              </a:ext>
            </a:extLst>
          </p:cNvPr>
          <p:cNvSpPr txBox="1"/>
          <p:nvPr/>
        </p:nvSpPr>
        <p:spPr>
          <a:xfrm>
            <a:off x="5699948" y="237988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0.166s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F6E62-6138-49A9-85C6-10FC471F3472}"/>
              </a:ext>
            </a:extLst>
          </p:cNvPr>
          <p:cNvSpPr txBox="1"/>
          <p:nvPr/>
        </p:nvSpPr>
        <p:spPr>
          <a:xfrm>
            <a:off x="6644828" y="237988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0.298s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DC0DE-DC4D-4FDD-A2C5-DC2117F1BC55}"/>
              </a:ext>
            </a:extLst>
          </p:cNvPr>
          <p:cNvSpPr txBox="1"/>
          <p:nvPr/>
        </p:nvSpPr>
        <p:spPr>
          <a:xfrm>
            <a:off x="7290587" y="237988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0.359s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672F5-CFDD-49C6-BE41-CC9524FAC92A}"/>
              </a:ext>
            </a:extLst>
          </p:cNvPr>
          <p:cNvSpPr txBox="1"/>
          <p:nvPr/>
        </p:nvSpPr>
        <p:spPr>
          <a:xfrm>
            <a:off x="2898140" y="3211982"/>
            <a:ext cx="6289004" cy="2357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Inverter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different tests to Non-PV inverter;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trip within 0.5s;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in accordance with BS EN 62116;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Evaluates efficiency of islanding prevention methods.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046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13. Wiring Functionality Tests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F2AF2-1805-442D-8415-8E5C95AD2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8" r="3527" b="47965"/>
          <a:stretch/>
        </p:blipFill>
        <p:spPr>
          <a:xfrm>
            <a:off x="2751972" y="1651247"/>
            <a:ext cx="6028044" cy="8167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FB8D84-6712-44CE-9FD4-EDE6C0536502}"/>
              </a:ext>
            </a:extLst>
          </p:cNvPr>
          <p:cNvSpPr txBox="1"/>
          <p:nvPr/>
        </p:nvSpPr>
        <p:spPr>
          <a:xfrm>
            <a:off x="2787483" y="2901264"/>
            <a:ext cx="6289004" cy="22036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 for components that are wired together on site;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not using designed plugs and sockets;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 will need to submit schedule of wiring connections to be made to DNO;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N/A.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98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Devices &gt; 50kW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52264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Requirements of P28 &amp; G5</a:t>
            </a:r>
          </a:p>
        </p:txBody>
      </p:sp>
    </p:spTree>
    <p:extLst>
      <p:ext uri="{BB962C8B-B14F-4D97-AF65-F5344CB8AC3E}">
        <p14:creationId xmlns:p14="http://schemas.microsoft.com/office/powerpoint/2010/main" val="17881965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EREC P28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BD761-E510-4B0F-AC1B-BA60EA7776B8}"/>
              </a:ext>
            </a:extLst>
          </p:cNvPr>
          <p:cNvSpPr txBox="1"/>
          <p:nvPr/>
        </p:nvSpPr>
        <p:spPr>
          <a:xfrm>
            <a:off x="2961685" y="962952"/>
            <a:ext cx="577771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i="1" dirty="0">
                <a:latin typeface="Arial" panose="00000500000000000000" pitchFamily="2" charset="0"/>
              </a:rPr>
              <a:t>“Voltage fluctuations and the connection of disturbing equipment to transmission systems and distribution networks in the United Kingdom”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Supersedes EREC P28 1989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Replaces 2. PQ – Voltage Fluctuations &amp; Flicker from device application form.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References;</a:t>
            </a:r>
          </a:p>
          <a:p>
            <a:pPr marL="685794" lvl="1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BS EN IEC 61000-3-11 (≤ 75A)</a:t>
            </a:r>
          </a:p>
          <a:p>
            <a:pPr marL="685794" lvl="1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BS EN IEC 61000-3-5 (&gt; 75A)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At time of device application, location of connection into the grid (PCC) is unknown.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This will be at the </a:t>
            </a:r>
            <a:r>
              <a:rPr lang="en-GB" b="1" dirty="0">
                <a:latin typeface="Arial" panose="00000500000000000000" pitchFamily="2" charset="0"/>
              </a:rPr>
              <a:t>discretion of the DNO’s.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0000500000000000000" pitchFamily="2" charset="0"/>
              </a:rPr>
              <a:t>‘Pending – DNO assessment of P28’</a:t>
            </a:r>
            <a:endParaRPr lang="en-GB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7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60D7F2-3F04-4269-B2C5-D5111F0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24" y="1217352"/>
            <a:ext cx="3664915" cy="43561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800" dirty="0"/>
              <a:t>Review manufacturer and supplier information submitted to the ENA G98/99 Database.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Assess information submitted in accordance with requirements of ENA documents.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Contact manufacturers detailing issues found in submitted information </a:t>
            </a:r>
            <a:br>
              <a:rPr lang="en-GB" sz="1800" dirty="0"/>
            </a:br>
            <a:r>
              <a:rPr lang="en-GB" sz="1800" dirty="0"/>
              <a:t>(or lack of).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Provide confidence to ENA &amp; DNOs for devices to be used in connection applications.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Construct a detailed and formal review method which can be adopted by ENA/DNOs.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20713"/>
            <a:ext cx="6581954" cy="1152526"/>
          </a:xfrm>
        </p:spPr>
        <p:txBody>
          <a:bodyPr/>
          <a:lstStyle/>
          <a:p>
            <a:r>
              <a:rPr lang="en-GB" dirty="0"/>
              <a:t>Project Scope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3E7E91-0D76-4EFE-8F5F-E4D62641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22" y="0"/>
            <a:ext cx="3816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14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1" y="1052516"/>
            <a:ext cx="2100991" cy="3132137"/>
          </a:xfrm>
        </p:spPr>
        <p:txBody>
          <a:bodyPr>
            <a:normAutofit/>
          </a:bodyPr>
          <a:lstStyle/>
          <a:p>
            <a:r>
              <a:rPr lang="en-GB" sz="1800" dirty="0"/>
              <a:t>G5/5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B52C7-D3DC-4465-B609-1658EAA974ED}"/>
              </a:ext>
            </a:extLst>
          </p:cNvPr>
          <p:cNvSpPr txBox="1"/>
          <p:nvPr/>
        </p:nvSpPr>
        <p:spPr>
          <a:xfrm>
            <a:off x="2961685" y="962952"/>
            <a:ext cx="5777713" cy="608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Introduction of the harmonic specification (issued by NO);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Voltage levels &amp; ranges have been defined;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Planning &amp; computability levels for harmonics have raised (THD unchanged);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Apportionment of harmonic headroom (Stage 3);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Harmonics up to 100</a:t>
            </a:r>
            <a:r>
              <a:rPr lang="en-GB" baseline="30000" dirty="0">
                <a:latin typeface="Arial" panose="00000500000000000000" pitchFamily="2" charset="0"/>
              </a:rPr>
              <a:t>th</a:t>
            </a:r>
            <a:r>
              <a:rPr lang="en-GB" dirty="0">
                <a:latin typeface="Arial" panose="00000500000000000000" pitchFamily="2" charset="0"/>
              </a:rPr>
              <a:t> order (5kHz);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Subharmonic &amp; interharmonic groupings are defined;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General aggregation rule.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This will be at the </a:t>
            </a:r>
            <a:r>
              <a:rPr lang="en-GB" b="1" dirty="0">
                <a:latin typeface="Arial" panose="00000500000000000000" pitchFamily="2" charset="0"/>
              </a:rPr>
              <a:t>discretion of the DNO’s.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0000500000000000000" pitchFamily="2" charset="0"/>
              </a:rPr>
              <a:t>‘Pending – DNO assessment of G5’</a:t>
            </a:r>
            <a:endParaRPr lang="en-GB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EDC0A-FB6E-4A1A-A416-03E805AF6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03460" y="4285618"/>
            <a:ext cx="1868068" cy="14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59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928734" cy="1152526"/>
          </a:xfrm>
        </p:spPr>
        <p:txBody>
          <a:bodyPr/>
          <a:lstStyle/>
          <a:p>
            <a:r>
              <a:rPr lang="en-GB" dirty="0"/>
              <a:t>DNO Assessment of G5/P28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D87363-1E46-4EC9-A463-AB2C37B38372}"/>
              </a:ext>
            </a:extLst>
          </p:cNvPr>
          <p:cNvSpPr/>
          <p:nvPr/>
        </p:nvSpPr>
        <p:spPr>
          <a:xfrm>
            <a:off x="1455724" y="63198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C653D-4F5F-48CE-880B-7BEDAD5390C0}"/>
              </a:ext>
            </a:extLst>
          </p:cNvPr>
          <p:cNvSpPr txBox="1"/>
          <p:nvPr/>
        </p:nvSpPr>
        <p:spPr>
          <a:xfrm>
            <a:off x="1548089" y="1286987"/>
            <a:ext cx="66193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WSP have been commissioned to review Type Test documentation.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This </a:t>
            </a:r>
            <a:r>
              <a:rPr lang="en-GB" b="1" dirty="0">
                <a:latin typeface="Arial" panose="00000500000000000000" pitchFamily="2" charset="0"/>
              </a:rPr>
              <a:t>does not </a:t>
            </a:r>
            <a:r>
              <a:rPr lang="en-GB" dirty="0">
                <a:latin typeface="Arial" panose="00000500000000000000" pitchFamily="2" charset="0"/>
              </a:rPr>
              <a:t>include the assessment of G5 (harmonics) &amp; P28 (voltage fluctuation &amp; flicker studies).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Each of these tests will be at performed at the discretion of the DNO.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WSP will review devices up to this point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Arial" panose="00000500000000000000" pitchFamily="2" charset="0"/>
              </a:rPr>
              <a:t>Marked as ‘Compliant – DNO confirmation required’.</a:t>
            </a: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  <a:p>
            <a:pPr marL="228594" indent="-228594" algn="just" defTabSz="914377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dirty="0">
              <a:latin typeface="Ari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434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Thank you!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52264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3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90085F-B46A-46C6-9EF8-CEC3FA6F7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Assessment Procedure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D2F8163-3664-42CA-8C2F-389021DF5AEA}"/>
              </a:ext>
            </a:extLst>
          </p:cNvPr>
          <p:cNvSpPr txBox="1"/>
          <p:nvPr/>
        </p:nvSpPr>
        <p:spPr>
          <a:xfrm>
            <a:off x="3115368" y="5852264"/>
            <a:ext cx="417714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4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60D7F2-3F04-4269-B2C5-D5111F0F5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724" y="1364836"/>
            <a:ext cx="7009850" cy="494747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Review device using corresponding Excel Assessment tool.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If device is </a:t>
            </a:r>
            <a:r>
              <a:rPr lang="en-GB" sz="1600" dirty="0">
                <a:solidFill>
                  <a:srgbClr val="92D050"/>
                </a:solidFill>
              </a:rPr>
              <a:t>compliant</a:t>
            </a:r>
            <a:r>
              <a:rPr lang="en-GB" sz="1600" dirty="0"/>
              <a:t> - update Type Test register.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If device is </a:t>
            </a:r>
            <a:r>
              <a:rPr lang="en-GB" sz="1600" dirty="0">
                <a:solidFill>
                  <a:srgbClr val="FF0000"/>
                </a:solidFill>
              </a:rPr>
              <a:t>not compliant</a:t>
            </a:r>
            <a:r>
              <a:rPr lang="en-GB" sz="1600" dirty="0"/>
              <a:t>, contact manufacturer using automated email service (</a:t>
            </a:r>
            <a:r>
              <a:rPr lang="en-GB" sz="1600" b="1" u="sng" dirty="0"/>
              <a:t>TBC</a:t>
            </a:r>
            <a:r>
              <a:rPr lang="en-GB" sz="16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If initial manufacturer communications resolve issues, request resubmission of data.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GB" sz="1400" dirty="0"/>
              <a:t>If not, begin a constructive dialogue with manufacturers.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GB" sz="1400" dirty="0"/>
              <a:t>Work </a:t>
            </a:r>
            <a:r>
              <a:rPr lang="en-GB" sz="1400" b="1" dirty="0"/>
              <a:t>with</a:t>
            </a:r>
            <a:r>
              <a:rPr lang="en-GB" sz="1400" dirty="0"/>
              <a:t> manufacturers as we all have the same goal.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Preliminary review of manufacturers device application prior to upload on TTR – prevents cluttering of version/amendment No’s.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915D37-14A0-4F6C-BA7D-7D647A8C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24" y="662427"/>
            <a:ext cx="6581954" cy="1152526"/>
          </a:xfrm>
        </p:spPr>
        <p:txBody>
          <a:bodyPr/>
          <a:lstStyle/>
          <a:p>
            <a:r>
              <a:rPr lang="en-GB" dirty="0"/>
              <a:t>Stages of Assessment</a:t>
            </a:r>
          </a:p>
        </p:txBody>
      </p:sp>
    </p:spTree>
    <p:extLst>
      <p:ext uri="{BB962C8B-B14F-4D97-AF65-F5344CB8AC3E}">
        <p14:creationId xmlns:p14="http://schemas.microsoft.com/office/powerpoint/2010/main" val="11412538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-Presentation_Template-HD_Arial_Times_4_3 ratio_blank.potx" id="{17D40DD4-97C6-44CE-9CE8-47CECA2E4500}" vid="{68B3A77C-BB6B-4B1D-8B9C-399CD7420A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43826C15CA94D9C3EF904B00E8618" ma:contentTypeVersion="12" ma:contentTypeDescription="Create a new document." ma:contentTypeScope="" ma:versionID="ece8c331ca7d3acfbc357ecc9edc372d">
  <xsd:schema xmlns:xsd="http://www.w3.org/2001/XMLSchema" xmlns:xs="http://www.w3.org/2001/XMLSchema" xmlns:p="http://schemas.microsoft.com/office/2006/metadata/properties" xmlns:ns2="48f4c04a-d487-4b52-834e-066a902150db" xmlns:ns3="c9539369-be01-4bb1-8eb8-a238f2c444b8" targetNamespace="http://schemas.microsoft.com/office/2006/metadata/properties" ma:root="true" ma:fieldsID="dadd19ebdd18fcdc1820d181123692fb" ns2:_="" ns3:_="">
    <xsd:import namespace="48f4c04a-d487-4b52-834e-066a902150db"/>
    <xsd:import namespace="c9539369-be01-4bb1-8eb8-a238f2c44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4c04a-d487-4b52-834e-066a90215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39369-be01-4bb1-8eb8-a238f2c444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F17AD-46A7-4A55-927F-A93F68AD992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57D642-9F9E-4A19-8D4B-3100E57543EC}"/>
</file>

<file path=customXml/itemProps3.xml><?xml version="1.0" encoding="utf-8"?>
<ds:datastoreItem xmlns:ds="http://schemas.openxmlformats.org/officeDocument/2006/customXml" ds:itemID="{D89FB13B-38F4-486C-99B8-A73C0E603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7587</Words>
  <Application>Microsoft Office PowerPoint</Application>
  <PresentationFormat>On-screen Show (4:3)</PresentationFormat>
  <Paragraphs>1072</Paragraphs>
  <Slides>72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Times New Roman</vt:lpstr>
      <vt:lpstr>Wingdings</vt:lpstr>
      <vt:lpstr>Blank</vt:lpstr>
      <vt:lpstr>PowerPoint Presentation</vt:lpstr>
      <vt:lpstr>G98/G99 Database Consultancy Support   WSP Power Systems Team </vt:lpstr>
      <vt:lpstr>Structure</vt:lpstr>
      <vt:lpstr>Our team</vt:lpstr>
      <vt:lpstr>ENA G98/G99 Consultancy Support</vt:lpstr>
      <vt:lpstr>Project Scope</vt:lpstr>
      <vt:lpstr>Project Scope</vt:lpstr>
      <vt:lpstr>Assessment Procedure</vt:lpstr>
      <vt:lpstr>Stages of Assessment</vt:lpstr>
      <vt:lpstr>German Technical Guideline – TG8</vt:lpstr>
      <vt:lpstr>Excel Assessment Tool</vt:lpstr>
      <vt:lpstr>Manufacturer Communications</vt:lpstr>
      <vt:lpstr>Manufacturer Communications</vt:lpstr>
      <vt:lpstr>Common application issues</vt:lpstr>
      <vt:lpstr>Guidance Notes</vt:lpstr>
      <vt:lpstr>Guidance Notes</vt:lpstr>
      <vt:lpstr>The Type Test Register</vt:lpstr>
      <vt:lpstr>The Type Test Register</vt:lpstr>
      <vt:lpstr>The Type Test Register</vt:lpstr>
      <vt:lpstr>Compliance Status – Anonymous </vt:lpstr>
      <vt:lpstr>Compliance Status – Manufacturer/DNO </vt:lpstr>
      <vt:lpstr>Resolving Device Issues</vt:lpstr>
      <vt:lpstr>Compliant/Non-compliant Examples</vt:lpstr>
      <vt:lpstr>Non-compliant Application – Examples</vt:lpstr>
      <vt:lpstr>Non-compliant Application – Examples</vt:lpstr>
      <vt:lpstr>Compliant Application – Examples</vt:lpstr>
      <vt:lpstr>Compliant Application – Examples</vt:lpstr>
      <vt:lpstr>Review Walkthrough  G98 Form C  3kW Energy Storage Device </vt:lpstr>
      <vt:lpstr>PowerPoint Presentation</vt:lpstr>
      <vt:lpstr>Stages of Assessment</vt:lpstr>
      <vt:lpstr>Front Page</vt:lpstr>
      <vt:lpstr>1. Operating Range</vt:lpstr>
      <vt:lpstr>Test 1;   Voltage = 85% of nominal (195.5V)   Frequency = 47.5Hz  Power factor = 1   Period of test 90 minutes </vt:lpstr>
      <vt:lpstr>Test 2;   Voltage = 110% of nominal (253V)  Frequency = 51.5Hz  Power factor = 1   Period of test 90 minutes </vt:lpstr>
      <vt:lpstr>Test 3;   Voltage = 110% of nominal (253V)  Frequency = 52Hz  Power factor = 1   Period of test 15 minutes  </vt:lpstr>
      <vt:lpstr>2. Power Quality - Harmonics</vt:lpstr>
      <vt:lpstr>2. PQ - Harmonics</vt:lpstr>
      <vt:lpstr>3. Power Quality – Voltage Fluctuations and Flicker</vt:lpstr>
      <vt:lpstr>3. Power Quality – Voltage Fluctuations and Flicker</vt:lpstr>
      <vt:lpstr>3. Power Quality – Voltage Fluctuations and Flicker</vt:lpstr>
      <vt:lpstr>4. Power Quality – DC Injection</vt:lpstr>
      <vt:lpstr>5. Power Quality – Power Factor</vt:lpstr>
      <vt:lpstr>6. Protection – Frequency Tests</vt:lpstr>
      <vt:lpstr>7. Protection – Voltage Tests</vt:lpstr>
      <vt:lpstr>8. Protection – Loss of Mains Tests</vt:lpstr>
      <vt:lpstr>9. Limited Frequency Sensitive Mode – Overfrequency (LFSM-O) Test</vt:lpstr>
      <vt:lpstr>9. Limited Frequency Sensitive Mode – Overfrequency (LFSM-O) Test</vt:lpstr>
      <vt:lpstr>10. Power Output with Falling Frequency Test</vt:lpstr>
      <vt:lpstr>11. Reconnection Timer</vt:lpstr>
      <vt:lpstr>12. Fault Level Contribution</vt:lpstr>
      <vt:lpstr>13. Logic Interface</vt:lpstr>
      <vt:lpstr>Review Walkthrough  G99 Form A2-3  18kW 3-phase Inverter </vt:lpstr>
      <vt:lpstr>PowerPoint Presentation</vt:lpstr>
      <vt:lpstr>Stages of Assessment</vt:lpstr>
      <vt:lpstr>Front Page</vt:lpstr>
      <vt:lpstr>Front Page</vt:lpstr>
      <vt:lpstr>1. Operating Range</vt:lpstr>
      <vt:lpstr>Test 1;   Voltage = 85% of nominal (195.5V)   Frequency = 47Hz  Power factor = 1   Period of test 20s </vt:lpstr>
      <vt:lpstr>Test 2;   Voltage = 85% of nominal (195.5V)   Frequency = 47.5Hz  Power factor = 1   Period of test 90 minutes </vt:lpstr>
      <vt:lpstr>Test 3;   Voltage = 110% of nominal (253V)  Frequency = 51.5Hz  Power factor = 1   Period of test 90 minutes </vt:lpstr>
      <vt:lpstr>Test 4;   Voltage = 110% of nominal (253V)   Frequency = 52Hz  Power factor = 1   Period of test 15 minutes  </vt:lpstr>
      <vt:lpstr>Test 5;   RoCoF withstand Confirm that the PGM is capable of staying connected to the Distribution Network and operate at rates of change of frequency up to 1Hzs-1 as measured over a period of 500ms  </vt:lpstr>
      <vt:lpstr>2. Power Quality - Harmonics</vt:lpstr>
      <vt:lpstr>4. Power Quality – DC Injection</vt:lpstr>
      <vt:lpstr>5. Power Quality – Power Factor</vt:lpstr>
      <vt:lpstr>8. Protection – Loss of Mains Test</vt:lpstr>
      <vt:lpstr>13. Wiring Functionality Tests</vt:lpstr>
      <vt:lpstr>Devices &gt; 50kW</vt:lpstr>
      <vt:lpstr>EREC P28 2018</vt:lpstr>
      <vt:lpstr>G5/5</vt:lpstr>
      <vt:lpstr>DNO Assessment of G5/P28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Tillett, Jack</dc:creator>
  <cp:lastModifiedBy>Tillett, Jack</cp:lastModifiedBy>
  <cp:revision>225</cp:revision>
  <dcterms:created xsi:type="dcterms:W3CDTF">2020-03-09T10:20:56Z</dcterms:created>
  <dcterms:modified xsi:type="dcterms:W3CDTF">2020-11-03T11:05:43Z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0x0101008AF43826C15CA94D9C3EF904B00E8618</vt:lpwstr>
  </property>
</Properties>
</file>